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0" r:id="rId3"/>
    <p:sldId id="321" r:id="rId4"/>
    <p:sldId id="330" r:id="rId5"/>
    <p:sldId id="322" r:id="rId6"/>
    <p:sldId id="331" r:id="rId7"/>
    <p:sldId id="324" r:id="rId8"/>
    <p:sldId id="323" r:id="rId9"/>
    <p:sldId id="332" r:id="rId10"/>
    <p:sldId id="325" r:id="rId11"/>
    <p:sldId id="326" r:id="rId12"/>
    <p:sldId id="327" r:id="rId13"/>
    <p:sldId id="328" r:id="rId14"/>
    <p:sldId id="333" r:id="rId15"/>
    <p:sldId id="334" r:id="rId16"/>
    <p:sldId id="336" r:id="rId17"/>
    <p:sldId id="335" r:id="rId18"/>
    <p:sldId id="329" r:id="rId19"/>
    <p:sldId id="337" r:id="rId20"/>
    <p:sldId id="338" r:id="rId21"/>
    <p:sldId id="339" r:id="rId22"/>
    <p:sldId id="340" r:id="rId23"/>
    <p:sldId id="30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15" autoAdjust="0"/>
    <p:restoredTop sz="94660"/>
  </p:normalViewPr>
  <p:slideViewPr>
    <p:cSldViewPr>
      <p:cViewPr varScale="1">
        <p:scale>
          <a:sx n="84" d="100"/>
          <a:sy n="84" d="100"/>
        </p:scale>
        <p:origin x="146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54E89E-72EC-47E8-901F-B036ADCF14AC}"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54E89E-72EC-47E8-901F-B036ADCF14AC}"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54E89E-72EC-47E8-901F-B036ADCF14AC}" type="datetimeFigureOut">
              <a:rPr lang="en-US" smtClean="0"/>
              <a:pPr/>
              <a:t>4/9/2022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54E89E-72EC-47E8-901F-B036ADCF14AC}" type="datetimeFigureOut">
              <a:rPr lang="en-US" smtClean="0"/>
              <a:pPr/>
              <a:t>4/9/2022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4E89E-72EC-47E8-901F-B036ADCF14AC}" type="datetimeFigureOut">
              <a:rPr lang="en-US" smtClean="0"/>
              <a:pPr/>
              <a:t>4/9/2022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4E89E-72EC-47E8-901F-B036ADCF14AC}"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4E89E-72EC-47E8-901F-B036ADCF14AC}"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4E89E-72EC-47E8-901F-B036ADCF14AC}" type="datetimeFigureOut">
              <a:rPr lang="en-US" smtClean="0"/>
              <a:pPr/>
              <a:t>4/9/2022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4E9E57-AFFD-4BA6-904F-1C51AC3995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oper Black" pitchFamily="18" charset="0"/>
              </a:rPr>
              <a:t>HVAC SERVICES</a:t>
            </a:r>
            <a:endParaRPr lang="en-US" dirty="0">
              <a:latin typeface="Cooper Black" pitchFamily="18" charset="0"/>
            </a:endParaRPr>
          </a:p>
        </p:txBody>
      </p:sp>
      <p:sp>
        <p:nvSpPr>
          <p:cNvPr id="3" name="Subtitle 2"/>
          <p:cNvSpPr>
            <a:spLocks noGrp="1"/>
          </p:cNvSpPr>
          <p:nvPr>
            <p:ph type="subTitle" idx="1"/>
          </p:nvPr>
        </p:nvSpPr>
        <p:spPr>
          <a:xfrm>
            <a:off x="642910" y="5357826"/>
            <a:ext cx="4343408" cy="828684"/>
          </a:xfrm>
        </p:spPr>
        <p:txBody>
          <a:bodyPr>
            <a:normAutofit fontScale="92500"/>
          </a:bodyPr>
          <a:lstStyle/>
          <a:p>
            <a:r>
              <a:rPr lang="en-US" sz="4000" dirty="0" smtClean="0">
                <a:solidFill>
                  <a:schemeClr val="tx1"/>
                </a:solidFill>
                <a:latin typeface="AGA Granada غرناطة V2" pitchFamily="2" charset="-78"/>
                <a:cs typeface="AGA Granada غرناطة V2" pitchFamily="2" charset="-78"/>
              </a:rPr>
              <a:t>Dr. Wameedh. T.M. Al-</a:t>
            </a:r>
            <a:r>
              <a:rPr lang="en-US" sz="4000" dirty="0" err="1" smtClean="0">
                <a:solidFill>
                  <a:schemeClr val="tx1"/>
                </a:solidFill>
                <a:latin typeface="AGA Granada غرناطة V2" pitchFamily="2" charset="-78"/>
                <a:cs typeface="AGA Granada غرناطة V2" pitchFamily="2" charset="-78"/>
              </a:rPr>
              <a:t>Tameemi</a:t>
            </a:r>
            <a:endParaRPr lang="en-US" sz="4000" dirty="0" smtClean="0">
              <a:solidFill>
                <a:schemeClr val="tx1"/>
              </a:solidFill>
              <a:latin typeface="AGA Granada غرناطة V2" pitchFamily="2" charset="-78"/>
              <a:cs typeface="AGA Granada غرناطة V2" pitchFamily="2" charset="-78"/>
            </a:endParaRPr>
          </a:p>
          <a:p>
            <a:endParaRPr lang="en-US" dirty="0">
              <a:solidFill>
                <a:schemeClr val="tx1"/>
              </a:solidFill>
            </a:endParaRPr>
          </a:p>
        </p:txBody>
      </p:sp>
      <p:pic>
        <p:nvPicPr>
          <p:cNvPr id="5" name="Picture 4" descr="بدون عنوان-1.jpg"/>
          <p:cNvPicPr>
            <a:picLocks noChangeAspect="1"/>
          </p:cNvPicPr>
          <p:nvPr/>
        </p:nvPicPr>
        <p:blipFill>
          <a:blip r:embed="rId2" cstate="print"/>
          <a:stretch>
            <a:fillRect/>
          </a:stretch>
        </p:blipFill>
        <p:spPr>
          <a:xfrm>
            <a:off x="0" y="0"/>
            <a:ext cx="9144000" cy="146904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24554" y="908720"/>
            <a:ext cx="8643998" cy="4555093"/>
          </a:xfrm>
          <a:prstGeom prst="rect">
            <a:avLst/>
          </a:prstGeom>
        </p:spPr>
        <p:txBody>
          <a:bodyPr wrap="square">
            <a:spAutoFit/>
          </a:bodyPr>
          <a:lstStyle/>
          <a:p>
            <a:pPr algn="justLow"/>
            <a:r>
              <a:rPr lang="en-US" sz="2000" b="1" dirty="0">
                <a:latin typeface="Arial" panose="020B0604020202020204" pitchFamily="34" charset="0"/>
              </a:rPr>
              <a:t>CONDUCTION </a:t>
            </a:r>
            <a:r>
              <a:rPr lang="en-US" sz="2000" b="1" dirty="0" smtClean="0">
                <a:latin typeface="Arial" panose="020B0604020202020204" pitchFamily="34" charset="0"/>
              </a:rPr>
              <a:t>THROUGH EXTERIOR </a:t>
            </a:r>
            <a:r>
              <a:rPr lang="en-US" sz="2000" b="1" dirty="0">
                <a:latin typeface="Arial" panose="020B0604020202020204" pitchFamily="34" charset="0"/>
              </a:rPr>
              <a:t>STRUCTURE</a:t>
            </a:r>
          </a:p>
          <a:p>
            <a:pPr algn="justLow"/>
            <a:r>
              <a:rPr lang="en-US" dirty="0">
                <a:latin typeface="Times New Roman" panose="02020603050405020304" pitchFamily="18" charset="0"/>
              </a:rPr>
              <a:t>The cooling loads caused by conduction heat </a:t>
            </a:r>
            <a:r>
              <a:rPr lang="en-US" dirty="0" smtClean="0">
                <a:latin typeface="Times New Roman" panose="02020603050405020304" pitchFamily="18" charset="0"/>
              </a:rPr>
              <a:t>gains through </a:t>
            </a:r>
            <a:r>
              <a:rPr lang="en-US" dirty="0">
                <a:latin typeface="Times New Roman" panose="02020603050405020304" pitchFamily="18" charset="0"/>
              </a:rPr>
              <a:t>the exterior roof, walls, and glass are </a:t>
            </a:r>
            <a:r>
              <a:rPr lang="en-US" dirty="0" smtClean="0">
                <a:latin typeface="Times New Roman" panose="02020603050405020304" pitchFamily="18" charset="0"/>
              </a:rPr>
              <a:t>each found </a:t>
            </a:r>
            <a:r>
              <a:rPr lang="en-US" dirty="0">
                <a:latin typeface="Times New Roman" panose="02020603050405020304" pitchFamily="18" charset="0"/>
              </a:rPr>
              <a:t>from the following equation:</a:t>
            </a:r>
          </a:p>
          <a:p>
            <a:pPr algn="ctr"/>
            <a:r>
              <a:rPr lang="en-US" i="1" dirty="0" smtClean="0">
                <a:latin typeface="Times New Roman" panose="02020603050405020304" pitchFamily="18" charset="0"/>
              </a:rPr>
              <a:t>Q=U . A. </a:t>
            </a:r>
            <a:r>
              <a:rPr lang="en-US" i="1" dirty="0" err="1" smtClean="0">
                <a:latin typeface="Times New Roman" panose="02020603050405020304" pitchFamily="18" charset="0"/>
              </a:rPr>
              <a:t>CLTD</a:t>
            </a:r>
            <a:r>
              <a:rPr lang="en-US" sz="1050" i="1" dirty="0" err="1" smtClean="0">
                <a:latin typeface="Times New Roman" panose="02020603050405020304" pitchFamily="18" charset="0"/>
              </a:rPr>
              <a:t>c</a:t>
            </a:r>
            <a:r>
              <a:rPr lang="en-US" sz="1050" i="1" dirty="0" smtClean="0">
                <a:latin typeface="Times New Roman" panose="02020603050405020304" pitchFamily="18" charset="0"/>
              </a:rPr>
              <a:t>                       </a:t>
            </a:r>
            <a:r>
              <a:rPr lang="en-US" sz="1600" dirty="0" smtClean="0">
                <a:latin typeface="Times New Roman" panose="02020603050405020304" pitchFamily="18" charset="0"/>
              </a:rPr>
              <a:t>c-1</a:t>
            </a:r>
          </a:p>
          <a:p>
            <a:pPr algn="justLow"/>
            <a:r>
              <a:rPr lang="en-US" dirty="0" smtClean="0"/>
              <a:t>where</a:t>
            </a:r>
          </a:p>
          <a:p>
            <a:pPr algn="justLow"/>
            <a:r>
              <a:rPr lang="en-US" dirty="0" smtClean="0"/>
              <a:t>Q </a:t>
            </a:r>
            <a:r>
              <a:rPr lang="en-US" dirty="0"/>
              <a:t>= cooling load for roof, wall, or </a:t>
            </a:r>
            <a:r>
              <a:rPr lang="en-US" dirty="0" smtClean="0"/>
              <a:t>glass, w</a:t>
            </a:r>
          </a:p>
          <a:p>
            <a:pPr algn="justLow"/>
            <a:r>
              <a:rPr lang="en-US" i="1" dirty="0" smtClean="0"/>
              <a:t>U </a:t>
            </a:r>
            <a:r>
              <a:rPr lang="en-US" dirty="0"/>
              <a:t>= overall heat transfer coefficient for </a:t>
            </a:r>
            <a:r>
              <a:rPr lang="en-US" dirty="0" smtClean="0"/>
              <a:t>roof, wall</a:t>
            </a:r>
            <a:r>
              <a:rPr lang="en-US" dirty="0"/>
              <a:t>, or glass, </a:t>
            </a:r>
            <a:r>
              <a:rPr lang="en-US" dirty="0" smtClean="0"/>
              <a:t>w-m2-k</a:t>
            </a:r>
            <a:endParaRPr lang="en-US" dirty="0"/>
          </a:p>
          <a:p>
            <a:pPr algn="justLow"/>
            <a:r>
              <a:rPr lang="en-US" i="1" dirty="0"/>
              <a:t>A </a:t>
            </a:r>
            <a:r>
              <a:rPr lang="en-US" dirty="0"/>
              <a:t>= area of roof, wall, or glass, </a:t>
            </a:r>
            <a:r>
              <a:rPr lang="en-US" dirty="0" smtClean="0"/>
              <a:t>m2</a:t>
            </a:r>
            <a:endParaRPr lang="en-US" dirty="0"/>
          </a:p>
          <a:p>
            <a:pPr algn="justLow"/>
            <a:r>
              <a:rPr lang="en-US" dirty="0" err="1"/>
              <a:t>CLTDc</a:t>
            </a:r>
            <a:r>
              <a:rPr lang="en-US" dirty="0"/>
              <a:t> = corrected cooling load </a:t>
            </a:r>
            <a:r>
              <a:rPr lang="en-US" dirty="0" smtClean="0"/>
              <a:t>temperature difference</a:t>
            </a:r>
            <a:r>
              <a:rPr lang="en-US" dirty="0"/>
              <a:t>, </a:t>
            </a:r>
            <a:r>
              <a:rPr lang="en-US" dirty="0" smtClean="0"/>
              <a:t>K or c</a:t>
            </a:r>
          </a:p>
          <a:p>
            <a:pPr algn="justLow"/>
            <a:endParaRPr lang="en-US" dirty="0" smtClean="0"/>
          </a:p>
          <a:p>
            <a:pPr algn="justLow"/>
            <a:r>
              <a:rPr lang="en-US" dirty="0"/>
              <a:t>The cooling load temperature difference (</a:t>
            </a:r>
            <a:r>
              <a:rPr lang="en-US" dirty="0" smtClean="0"/>
              <a:t>CLTD) is </a:t>
            </a:r>
            <a:r>
              <a:rPr lang="en-US" dirty="0"/>
              <a:t>not the actual temperature difference between </a:t>
            </a:r>
            <a:r>
              <a:rPr lang="en-US" dirty="0" smtClean="0"/>
              <a:t>the outdoor </a:t>
            </a:r>
            <a:r>
              <a:rPr lang="en-US" dirty="0"/>
              <a:t>and indoor air. It is a modified value </a:t>
            </a:r>
            <a:r>
              <a:rPr lang="en-US" dirty="0" smtClean="0"/>
              <a:t>that accounts </a:t>
            </a:r>
            <a:r>
              <a:rPr lang="en-US" dirty="0"/>
              <a:t>for the heat storage/time lag effects</a:t>
            </a:r>
            <a:r>
              <a:rPr lang="en-US" dirty="0" smtClean="0"/>
              <a:t>.</a:t>
            </a:r>
            <a:endParaRPr lang="ar-IQ" dirty="0" smtClean="0"/>
          </a:p>
          <a:p>
            <a:pPr algn="justLow"/>
            <a:endParaRPr lang="ar-IQ" dirty="0" smtClean="0"/>
          </a:p>
          <a:p>
            <a:pPr algn="justLow" rtl="1"/>
            <a:r>
              <a:rPr lang="ar-IQ" dirty="0"/>
              <a:t>الفرق في درجة حرارة حمل التبريد </a:t>
            </a:r>
            <a:r>
              <a:rPr lang="en-US" dirty="0" smtClean="0"/>
              <a:t>CLTD</a:t>
            </a:r>
            <a:r>
              <a:rPr lang="en-US" dirty="0"/>
              <a:t>) </a:t>
            </a:r>
            <a:r>
              <a:rPr lang="ar-IQ" dirty="0" smtClean="0"/>
              <a:t> ) ليس </a:t>
            </a:r>
            <a:r>
              <a:rPr lang="ar-IQ" dirty="0"/>
              <a:t>هو الفرق الفعلي في درجة الحرارة بين الهواء الخارجي </a:t>
            </a:r>
            <a:r>
              <a:rPr lang="ar-IQ" dirty="0" smtClean="0"/>
              <a:t>والداخلي وإنما هي قيمة </a:t>
            </a:r>
            <a:r>
              <a:rPr lang="ar-IQ" dirty="0"/>
              <a:t>معدلة تمثل تأثيرات تخزين الحرارة / التأخر الزمني.</a:t>
            </a:r>
            <a:endParaRPr lang="en-US" dirty="0"/>
          </a:p>
        </p:txBody>
      </p:sp>
    </p:spTree>
    <p:extLst>
      <p:ext uri="{BB962C8B-B14F-4D97-AF65-F5344CB8AC3E}">
        <p14:creationId xmlns:p14="http://schemas.microsoft.com/office/powerpoint/2010/main" val="11306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33706" y="836712"/>
            <a:ext cx="8643998" cy="5386090"/>
          </a:xfrm>
          <a:prstGeom prst="rect">
            <a:avLst/>
          </a:prstGeom>
        </p:spPr>
        <p:txBody>
          <a:bodyPr wrap="square">
            <a:spAutoFit/>
          </a:bodyPr>
          <a:lstStyle/>
          <a:p>
            <a:r>
              <a:rPr lang="en-US" sz="2000" b="1" dirty="0"/>
              <a:t>CONDUCTION </a:t>
            </a:r>
            <a:r>
              <a:rPr lang="en-US" sz="2000" b="1" dirty="0" smtClean="0"/>
              <a:t>THROUGH INTERIOR STRUCTURE</a:t>
            </a:r>
          </a:p>
          <a:p>
            <a:r>
              <a:rPr lang="en-US" dirty="0"/>
              <a:t>The heat that flows from </a:t>
            </a:r>
            <a:r>
              <a:rPr lang="en-US" dirty="0" smtClean="0"/>
              <a:t>interior unconditioned spaces to the conditioned space through partitions, floors, and ceilings can be found from Equation h-2:</a:t>
            </a:r>
          </a:p>
          <a:p>
            <a:pPr algn="ctr"/>
            <a:r>
              <a:rPr lang="en-US" dirty="0" smtClean="0"/>
              <a:t>Q= </a:t>
            </a:r>
            <a:r>
              <a:rPr lang="en-US" i="1" dirty="0" smtClean="0"/>
              <a:t>U. A. TD</a:t>
            </a:r>
          </a:p>
          <a:p>
            <a:r>
              <a:rPr lang="en-US" dirty="0" smtClean="0"/>
              <a:t>If the temperature of the unconditioned space is not known, an approximation often used is to assume that it is at </a:t>
            </a:r>
            <a:r>
              <a:rPr lang="en-US" b="1" dirty="0" smtClean="0"/>
              <a:t>3 F</a:t>
            </a:r>
            <a:r>
              <a:rPr lang="en-US" dirty="0" smtClean="0"/>
              <a:t> less than the outdoor temperature. Spaces with heat sources, such as boiler rooms, may be at a much higher temperature.</a:t>
            </a:r>
          </a:p>
          <a:p>
            <a:r>
              <a:rPr lang="en-US" b="1" dirty="0" smtClean="0"/>
              <a:t>SOLAR RADIATION THROUGH GLASS</a:t>
            </a:r>
          </a:p>
          <a:p>
            <a:r>
              <a:rPr lang="en-US" dirty="0"/>
              <a:t>Radiant energy from the sun passes through </a:t>
            </a:r>
            <a:r>
              <a:rPr lang="en-US" dirty="0" smtClean="0"/>
              <a:t>transparent materials </a:t>
            </a:r>
            <a:r>
              <a:rPr lang="en-US" dirty="0"/>
              <a:t>such as glass and becomes a </a:t>
            </a:r>
            <a:r>
              <a:rPr lang="en-US" dirty="0" smtClean="0"/>
              <a:t>heat gain </a:t>
            </a:r>
            <a:r>
              <a:rPr lang="en-US" dirty="0"/>
              <a:t>to the room. Its value varies with time, </a:t>
            </a:r>
            <a:r>
              <a:rPr lang="en-US" dirty="0" smtClean="0"/>
              <a:t>orientation, shading</a:t>
            </a:r>
            <a:r>
              <a:rPr lang="en-US" dirty="0"/>
              <a:t>, and storage effect. The solar </a:t>
            </a:r>
            <a:r>
              <a:rPr lang="en-US" dirty="0" smtClean="0"/>
              <a:t>cooling load </a:t>
            </a:r>
            <a:r>
              <a:rPr lang="en-US" dirty="0"/>
              <a:t>can be found from the following equation:</a:t>
            </a:r>
          </a:p>
          <a:p>
            <a:pPr algn="ctr"/>
            <a:r>
              <a:rPr lang="en-US" dirty="0" smtClean="0"/>
              <a:t>Q=SHGF . A .  </a:t>
            </a:r>
            <a:r>
              <a:rPr lang="en-US" dirty="0"/>
              <a:t>SC </a:t>
            </a:r>
            <a:r>
              <a:rPr lang="en-US" dirty="0" smtClean="0"/>
              <a:t>. CLF       </a:t>
            </a:r>
            <a:r>
              <a:rPr lang="ar-IQ" dirty="0" smtClean="0"/>
              <a:t>      </a:t>
            </a:r>
            <a:r>
              <a:rPr lang="en-US" dirty="0" smtClean="0"/>
              <a:t> c-2</a:t>
            </a:r>
          </a:p>
          <a:p>
            <a:r>
              <a:rPr lang="en-US" dirty="0"/>
              <a:t>Q = solar radiation cooling load for glass</a:t>
            </a:r>
            <a:r>
              <a:rPr lang="en-US" dirty="0" smtClean="0"/>
              <a:t>. W</a:t>
            </a:r>
          </a:p>
          <a:p>
            <a:r>
              <a:rPr lang="en-US" dirty="0" smtClean="0"/>
              <a:t>SHGF </a:t>
            </a:r>
            <a:r>
              <a:rPr lang="en-US" dirty="0"/>
              <a:t>= maximum solar heat gain </a:t>
            </a:r>
            <a:r>
              <a:rPr lang="en-US" dirty="0" smtClean="0"/>
              <a:t>factor, w-m2</a:t>
            </a:r>
            <a:endParaRPr lang="en-US" dirty="0"/>
          </a:p>
          <a:p>
            <a:r>
              <a:rPr lang="en-US" i="1" dirty="0"/>
              <a:t>A </a:t>
            </a:r>
            <a:r>
              <a:rPr lang="en-US" dirty="0"/>
              <a:t>= area of glass, </a:t>
            </a:r>
            <a:r>
              <a:rPr lang="en-US" dirty="0" smtClean="0"/>
              <a:t>m2</a:t>
            </a:r>
            <a:endParaRPr lang="en-US" dirty="0"/>
          </a:p>
          <a:p>
            <a:r>
              <a:rPr lang="en-US" dirty="0"/>
              <a:t>SC = shading coefficient</a:t>
            </a:r>
          </a:p>
          <a:p>
            <a:r>
              <a:rPr lang="en-US" dirty="0"/>
              <a:t>CLF = cooling load factor for </a:t>
            </a:r>
            <a:r>
              <a:rPr lang="en-US" dirty="0" smtClean="0"/>
              <a:t>glass</a:t>
            </a:r>
          </a:p>
          <a:p>
            <a:r>
              <a:rPr lang="en-US" dirty="0"/>
              <a:t>The maximum solar </a:t>
            </a:r>
            <a:r>
              <a:rPr lang="en-US" b="1" dirty="0"/>
              <a:t>heat gain factor </a:t>
            </a:r>
            <a:r>
              <a:rPr lang="en-US" dirty="0"/>
              <a:t>(</a:t>
            </a:r>
            <a:r>
              <a:rPr lang="en-US" dirty="0" smtClean="0"/>
              <a:t>SHGF) is </a:t>
            </a:r>
            <a:r>
              <a:rPr lang="en-US" dirty="0"/>
              <a:t>the maximum solar heat gain through single</a:t>
            </a:r>
          </a:p>
          <a:p>
            <a:r>
              <a:rPr lang="en-US" dirty="0"/>
              <a:t>clear glass at a given month, orientation, and latitude.</a:t>
            </a:r>
          </a:p>
        </p:txBody>
      </p:sp>
    </p:spTree>
    <p:extLst>
      <p:ext uri="{BB962C8B-B14F-4D97-AF65-F5344CB8AC3E}">
        <p14:creationId xmlns:p14="http://schemas.microsoft.com/office/powerpoint/2010/main" val="4236676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24554" y="980728"/>
            <a:ext cx="8643998" cy="5663089"/>
          </a:xfrm>
          <a:prstGeom prst="rect">
            <a:avLst/>
          </a:prstGeom>
        </p:spPr>
        <p:txBody>
          <a:bodyPr wrap="square">
            <a:spAutoFit/>
          </a:bodyPr>
          <a:lstStyle/>
          <a:p>
            <a:pPr algn="justLow"/>
            <a:r>
              <a:rPr lang="en-US" sz="2000" b="1" dirty="0" smtClean="0"/>
              <a:t>LIGHTING</a:t>
            </a:r>
          </a:p>
          <a:p>
            <a:pPr algn="justLow"/>
            <a:r>
              <a:rPr lang="en-US" dirty="0"/>
              <a:t>The equation for determining cooling load due </a:t>
            </a:r>
            <a:r>
              <a:rPr lang="en-US" dirty="0" smtClean="0"/>
              <a:t>to heat </a:t>
            </a:r>
            <a:r>
              <a:rPr lang="en-US" dirty="0"/>
              <a:t>gain from lighting is</a:t>
            </a:r>
          </a:p>
          <a:p>
            <a:pPr algn="ctr"/>
            <a:r>
              <a:rPr lang="en-US" dirty="0" err="1" smtClean="0"/>
              <a:t>Q</a:t>
            </a:r>
            <a:r>
              <a:rPr lang="en-US" sz="1400" dirty="0" err="1" smtClean="0"/>
              <a:t>Lighting</a:t>
            </a:r>
            <a:r>
              <a:rPr lang="en-US" dirty="0" smtClean="0"/>
              <a:t>= </a:t>
            </a:r>
            <a:r>
              <a:rPr lang="en-US" i="1" dirty="0" smtClean="0"/>
              <a:t>W  UF BF  CLF      </a:t>
            </a:r>
            <a:r>
              <a:rPr lang="ar-IQ" i="1" dirty="0" smtClean="0"/>
              <a:t>   </a:t>
            </a:r>
            <a:r>
              <a:rPr lang="en-US" i="1" dirty="0" smtClean="0"/>
              <a:t>       c-3</a:t>
            </a:r>
          </a:p>
          <a:p>
            <a:pPr algn="justLow"/>
            <a:r>
              <a:rPr lang="en-US" dirty="0"/>
              <a:t>where </a:t>
            </a:r>
            <a:r>
              <a:rPr lang="en-US" dirty="0" err="1" smtClean="0"/>
              <a:t>Q</a:t>
            </a:r>
            <a:r>
              <a:rPr lang="en-US" sz="1400" dirty="0" err="1" smtClean="0"/>
              <a:t>lighting</a:t>
            </a:r>
            <a:r>
              <a:rPr lang="en-US" sz="1400" dirty="0" smtClean="0"/>
              <a:t> </a:t>
            </a:r>
            <a:r>
              <a:rPr lang="en-US" dirty="0" smtClean="0"/>
              <a:t>, heating gain by lighting w, W is the light power measured (w).</a:t>
            </a:r>
          </a:p>
          <a:p>
            <a:pPr algn="justLow"/>
            <a:r>
              <a:rPr lang="en-US" dirty="0" smtClean="0"/>
              <a:t>UF, utilizing factor</a:t>
            </a:r>
            <a:r>
              <a:rPr lang="en-US" dirty="0"/>
              <a:t> = 1 in residence, commercial stores and </a:t>
            </a:r>
            <a:r>
              <a:rPr lang="en-US" dirty="0" smtClean="0"/>
              <a:t>shops, = </a:t>
            </a:r>
            <a:r>
              <a:rPr lang="en-US" dirty="0"/>
              <a:t>0.5 in industrial workshops.</a:t>
            </a:r>
            <a:endParaRPr lang="en-US" dirty="0" smtClean="0"/>
          </a:p>
          <a:p>
            <a:pPr algn="justLow"/>
            <a:r>
              <a:rPr lang="en-US" dirty="0" smtClean="0"/>
              <a:t>BF, </a:t>
            </a:r>
            <a:r>
              <a:rPr lang="en-US" dirty="0"/>
              <a:t>ballast factor for fluorescent lamps= 1.2 for most common </a:t>
            </a:r>
            <a:r>
              <a:rPr lang="en-US" dirty="0" smtClean="0"/>
              <a:t>fluorescent fixtures</a:t>
            </a:r>
          </a:p>
          <a:p>
            <a:pPr algn="justLow"/>
            <a:r>
              <a:rPr lang="en-US" dirty="0"/>
              <a:t>CLF = cooling-load </a:t>
            </a:r>
            <a:r>
              <a:rPr lang="en-US" dirty="0" smtClean="0"/>
              <a:t>factor, which is depends on the number of lights and the operation time.</a:t>
            </a:r>
          </a:p>
          <a:p>
            <a:pPr algn="justLow"/>
            <a:r>
              <a:rPr lang="en-US" b="1" dirty="0" smtClean="0"/>
              <a:t>PEOPLE</a:t>
            </a:r>
          </a:p>
          <a:p>
            <a:pPr algn="just"/>
            <a:r>
              <a:rPr lang="en-US" dirty="0"/>
              <a:t>The heat gain from people is composed of </a:t>
            </a:r>
            <a:r>
              <a:rPr lang="en-US" dirty="0" smtClean="0"/>
              <a:t>two parts</a:t>
            </a:r>
            <a:r>
              <a:rPr lang="en-US" dirty="0"/>
              <a:t>, sensible heat and the latent heat </a:t>
            </a:r>
            <a:r>
              <a:rPr lang="en-US" dirty="0" smtClean="0"/>
              <a:t> resulting from </a:t>
            </a:r>
            <a:r>
              <a:rPr lang="en-US" dirty="0"/>
              <a:t>perspiration. Some of the sensible heat </a:t>
            </a:r>
            <a:r>
              <a:rPr lang="en-US" dirty="0" smtClean="0"/>
              <a:t>may be </a:t>
            </a:r>
            <a:r>
              <a:rPr lang="en-US" dirty="0"/>
              <a:t>absorbed by the heat storage effect, but not </a:t>
            </a:r>
            <a:r>
              <a:rPr lang="en-US" dirty="0" smtClean="0"/>
              <a:t>the latent </a:t>
            </a:r>
            <a:r>
              <a:rPr lang="en-US" dirty="0"/>
              <a:t>heat. The equations for cooling loads </a:t>
            </a:r>
            <a:r>
              <a:rPr lang="en-US" dirty="0" smtClean="0"/>
              <a:t>from sensible </a:t>
            </a:r>
            <a:r>
              <a:rPr lang="en-US" dirty="0"/>
              <a:t>and latent heat gains from people </a:t>
            </a:r>
            <a:r>
              <a:rPr lang="en-US" dirty="0" smtClean="0"/>
              <a:t>are:</a:t>
            </a:r>
          </a:p>
          <a:p>
            <a:pPr algn="ctr"/>
            <a:r>
              <a:rPr lang="en-US" i="1" dirty="0"/>
              <a:t>Qs= </a:t>
            </a:r>
            <a:r>
              <a:rPr lang="en-US" i="1" dirty="0" err="1" smtClean="0"/>
              <a:t>qs</a:t>
            </a:r>
            <a:r>
              <a:rPr lang="en-US" i="1" dirty="0" smtClean="0"/>
              <a:t>   </a:t>
            </a:r>
            <a:r>
              <a:rPr lang="en-US" i="1" dirty="0"/>
              <a:t>n </a:t>
            </a:r>
            <a:r>
              <a:rPr lang="en-US" dirty="0" smtClean="0"/>
              <a:t>  CLF            c-4</a:t>
            </a:r>
          </a:p>
          <a:p>
            <a:pPr algn="ctr"/>
            <a:r>
              <a:rPr lang="en-US" i="1" dirty="0" smtClean="0"/>
              <a:t>Q</a:t>
            </a:r>
            <a:r>
              <a:rPr lang="en-US" sz="1400" b="1" i="1" dirty="0" smtClean="0"/>
              <a:t>L</a:t>
            </a:r>
            <a:r>
              <a:rPr lang="en-US" i="1" dirty="0" smtClean="0"/>
              <a:t>=</a:t>
            </a:r>
            <a:r>
              <a:rPr lang="en-US" i="1" dirty="0" err="1" smtClean="0"/>
              <a:t>q</a:t>
            </a:r>
            <a:r>
              <a:rPr lang="en-US" sz="1400" b="1" i="1" dirty="0" err="1" smtClean="0"/>
              <a:t>L</a:t>
            </a:r>
            <a:r>
              <a:rPr lang="en-US" i="1" dirty="0" smtClean="0"/>
              <a:t>     n                   c-5</a:t>
            </a:r>
          </a:p>
          <a:p>
            <a:r>
              <a:rPr lang="en-US" i="1" dirty="0"/>
              <a:t>Qs, </a:t>
            </a:r>
            <a:r>
              <a:rPr lang="en-US" dirty="0" smtClean="0"/>
              <a:t>QL </a:t>
            </a:r>
            <a:r>
              <a:rPr lang="en-US" dirty="0"/>
              <a:t>= sensible and latent heat gains (loads</a:t>
            </a:r>
            <a:r>
              <a:rPr lang="en-US" dirty="0" smtClean="0"/>
              <a:t>)</a:t>
            </a:r>
            <a:endParaRPr lang="en-US" dirty="0"/>
          </a:p>
          <a:p>
            <a:r>
              <a:rPr lang="en-US" i="1" dirty="0" err="1"/>
              <a:t>qs</a:t>
            </a:r>
            <a:r>
              <a:rPr lang="en-US" i="1" dirty="0"/>
              <a:t>, </a:t>
            </a:r>
            <a:r>
              <a:rPr lang="en-US" i="1" dirty="0" err="1"/>
              <a:t>q</a:t>
            </a:r>
            <a:r>
              <a:rPr lang="en-US" sz="1400" b="1" i="1" dirty="0" err="1"/>
              <a:t>L</a:t>
            </a:r>
            <a:r>
              <a:rPr lang="en-US" i="1" dirty="0" smtClean="0"/>
              <a:t> </a:t>
            </a:r>
            <a:r>
              <a:rPr lang="en-US" dirty="0"/>
              <a:t>= sensible and latent heat gains per person</a:t>
            </a:r>
          </a:p>
          <a:p>
            <a:r>
              <a:rPr lang="en-US" i="1" dirty="0"/>
              <a:t>n </a:t>
            </a:r>
            <a:r>
              <a:rPr lang="en-US" dirty="0"/>
              <a:t>= number of people</a:t>
            </a:r>
          </a:p>
          <a:p>
            <a:r>
              <a:rPr lang="en-US" dirty="0"/>
              <a:t>CLF = cooling load factor for </a:t>
            </a:r>
            <a:r>
              <a:rPr lang="en-US" dirty="0" smtClean="0"/>
              <a:t>people, which is depends on the physical activities.</a:t>
            </a:r>
            <a:endParaRPr lang="en-US" dirty="0"/>
          </a:p>
        </p:txBody>
      </p:sp>
    </p:spTree>
    <p:extLst>
      <p:ext uri="{BB962C8B-B14F-4D97-AF65-F5344CB8AC3E}">
        <p14:creationId xmlns:p14="http://schemas.microsoft.com/office/powerpoint/2010/main" val="3798551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24554" y="980728"/>
            <a:ext cx="8643998" cy="2339102"/>
          </a:xfrm>
          <a:prstGeom prst="rect">
            <a:avLst/>
          </a:prstGeom>
        </p:spPr>
        <p:txBody>
          <a:bodyPr wrap="square">
            <a:spAutoFit/>
          </a:bodyPr>
          <a:lstStyle/>
          <a:p>
            <a:pPr algn="justLow"/>
            <a:r>
              <a:rPr lang="en-US" sz="2000" b="1" dirty="0"/>
              <a:t>EQUIPMENT </a:t>
            </a:r>
            <a:r>
              <a:rPr lang="en-US" sz="2000" b="1" dirty="0" smtClean="0"/>
              <a:t>AND APPLIANCES</a:t>
            </a:r>
          </a:p>
          <a:p>
            <a:pPr algn="justLow"/>
            <a:r>
              <a:rPr lang="en-US" dirty="0"/>
              <a:t>The heat gain from equipment may sometimes </a:t>
            </a:r>
            <a:r>
              <a:rPr lang="en-US" dirty="0" smtClean="0"/>
              <a:t>be found </a:t>
            </a:r>
            <a:r>
              <a:rPr lang="en-US" dirty="0"/>
              <a:t>directly from the manufacturer or the </a:t>
            </a:r>
            <a:r>
              <a:rPr lang="en-US" dirty="0" smtClean="0"/>
              <a:t>nameplate data</a:t>
            </a:r>
            <a:r>
              <a:rPr lang="en-US" dirty="0"/>
              <a:t>, with allowance for intermittent </a:t>
            </a:r>
            <a:r>
              <a:rPr lang="en-US" dirty="0" smtClean="0"/>
              <a:t>use. Some </a:t>
            </a:r>
            <a:r>
              <a:rPr lang="en-US" dirty="0"/>
              <a:t>equipment produces both sensible and </a:t>
            </a:r>
            <a:r>
              <a:rPr lang="en-US" dirty="0" smtClean="0"/>
              <a:t>latent heat.</a:t>
            </a:r>
          </a:p>
          <a:p>
            <a:pPr algn="justLow"/>
            <a:r>
              <a:rPr lang="en-US" b="1" dirty="0" smtClean="0"/>
              <a:t>INFILTRATION</a:t>
            </a:r>
          </a:p>
          <a:p>
            <a:pPr algn="justLow"/>
            <a:r>
              <a:rPr lang="en-US" dirty="0"/>
              <a:t>Infiltration of air through cracks around </a:t>
            </a:r>
            <a:r>
              <a:rPr lang="en-US" dirty="0" smtClean="0"/>
              <a:t>windows or doors </a:t>
            </a:r>
            <a:r>
              <a:rPr lang="en-US" dirty="0"/>
              <a:t>results in both a sensible and latent </a:t>
            </a:r>
            <a:r>
              <a:rPr lang="en-US" dirty="0" smtClean="0"/>
              <a:t>heat gain </a:t>
            </a:r>
            <a:r>
              <a:rPr lang="en-US" dirty="0"/>
              <a:t>to the </a:t>
            </a:r>
            <a:r>
              <a:rPr lang="en-US" dirty="0" smtClean="0"/>
              <a:t>rooms</a:t>
            </a:r>
            <a:r>
              <a:rPr lang="en-US" dirty="0"/>
              <a:t> </a:t>
            </a:r>
            <a:r>
              <a:rPr lang="en-US" dirty="0" smtClean="0"/>
              <a:t>and can be calculated as discussed in heating load calculations by using eq. h-3 and eq. h-4.</a:t>
            </a:r>
          </a:p>
        </p:txBody>
      </p:sp>
      <p:sp>
        <p:nvSpPr>
          <p:cNvPr id="2" name="Rectangle 1"/>
          <p:cNvSpPr/>
          <p:nvPr/>
        </p:nvSpPr>
        <p:spPr>
          <a:xfrm>
            <a:off x="3203848" y="3650253"/>
            <a:ext cx="2336794" cy="646331"/>
          </a:xfrm>
          <a:prstGeom prst="rect">
            <a:avLst/>
          </a:prstGeom>
        </p:spPr>
        <p:txBody>
          <a:bodyPr wrap="none">
            <a:spAutoFit/>
          </a:bodyPr>
          <a:lstStyle/>
          <a:p>
            <a:r>
              <a:rPr lang="en-US" dirty="0" smtClean="0">
                <a:latin typeface="Times New Roman" panose="02020603050405020304" pitchFamily="18" charset="0"/>
              </a:rPr>
              <a:t>Qs= 1.22 </a:t>
            </a:r>
            <a:r>
              <a:rPr lang="en-US" dirty="0">
                <a:latin typeface="Times New Roman" panose="02020603050405020304" pitchFamily="18" charset="0"/>
              </a:rPr>
              <a:t>V </a:t>
            </a:r>
            <a:r>
              <a:rPr lang="en-US" dirty="0" smtClean="0">
                <a:latin typeface="Times New Roman" panose="02020603050405020304" pitchFamily="18" charset="0"/>
              </a:rPr>
              <a:t>TC</a:t>
            </a:r>
          </a:p>
          <a:p>
            <a:r>
              <a:rPr lang="de-DE" dirty="0" smtClean="0"/>
              <a:t>QL </a:t>
            </a:r>
            <a:r>
              <a:rPr lang="de-DE" dirty="0"/>
              <a:t>= 3010 V. (Wi – Wo)</a:t>
            </a:r>
            <a:endParaRPr lang="en-US" dirty="0"/>
          </a:p>
        </p:txBody>
      </p:sp>
    </p:spTree>
    <p:extLst>
      <p:ext uri="{BB962C8B-B14F-4D97-AF65-F5344CB8AC3E}">
        <p14:creationId xmlns:p14="http://schemas.microsoft.com/office/powerpoint/2010/main" val="1838640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24554" y="980728"/>
            <a:ext cx="8643998" cy="2154436"/>
          </a:xfrm>
          <a:prstGeom prst="rect">
            <a:avLst/>
          </a:prstGeom>
        </p:spPr>
        <p:txBody>
          <a:bodyPr wrap="square">
            <a:spAutoFit/>
          </a:bodyPr>
          <a:lstStyle/>
          <a:p>
            <a:pPr algn="justLow" rtl="1"/>
            <a:r>
              <a:rPr lang="ar-IQ" sz="2000" b="1" dirty="0"/>
              <a:t>المعدات والأجهزة </a:t>
            </a:r>
            <a:endParaRPr lang="en-US" sz="2000" b="1" dirty="0" smtClean="0"/>
          </a:p>
          <a:p>
            <a:pPr algn="justLow" rtl="1"/>
            <a:r>
              <a:rPr lang="ar-IQ" sz="2000" b="1" dirty="0" smtClean="0"/>
              <a:t>يمكن </a:t>
            </a:r>
            <a:r>
              <a:rPr lang="ar-IQ" sz="2000" b="1" dirty="0"/>
              <a:t>في بعض الأحيان العثور على كسب الحرارة من المعدات مباشرة من الشركة المصنعة أو بيانات لوحة الاسم ، مع السماح للاستخدام المتقطع. تنتج بعض المعدات حرارة </a:t>
            </a:r>
            <a:r>
              <a:rPr lang="ar-IQ" sz="2000" b="1" dirty="0" smtClean="0"/>
              <a:t>محسوسة </a:t>
            </a:r>
            <a:r>
              <a:rPr lang="ar-IQ" sz="2000" b="1" dirty="0"/>
              <a:t>وكامنة</a:t>
            </a:r>
            <a:r>
              <a:rPr lang="ar-IQ" sz="2000" b="1" dirty="0" smtClean="0"/>
              <a:t>.</a:t>
            </a:r>
            <a:endParaRPr lang="en-US" sz="2000" b="1" dirty="0" smtClean="0"/>
          </a:p>
          <a:p>
            <a:pPr algn="justLow"/>
            <a:endParaRPr lang="en-US" sz="2000" b="1" dirty="0"/>
          </a:p>
          <a:p>
            <a:pPr algn="justLow" rtl="1"/>
            <a:r>
              <a:rPr lang="ar-IQ" b="1" dirty="0"/>
              <a:t>التسلل </a:t>
            </a:r>
            <a:endParaRPr lang="en-US" b="1" dirty="0" smtClean="0"/>
          </a:p>
          <a:p>
            <a:pPr algn="justLow" rtl="1"/>
            <a:r>
              <a:rPr lang="ar-IQ" b="1" dirty="0" smtClean="0"/>
              <a:t>يؤدي </a:t>
            </a:r>
            <a:r>
              <a:rPr lang="ar-IQ" b="1" dirty="0"/>
              <a:t>تسلل الهواء من خلال الشقوق حول النوافذ أو الأبواب إلى اكتساب حرارة </a:t>
            </a:r>
            <a:r>
              <a:rPr lang="ar-IQ" b="1" dirty="0" smtClean="0"/>
              <a:t>محسوسة </a:t>
            </a:r>
            <a:r>
              <a:rPr lang="ar-IQ" b="1" dirty="0"/>
              <a:t>وكامنة إلى الغرف ويمكن حسابها كما هو موضح في حسابات حمل التدفئة باستخدام </a:t>
            </a:r>
            <a:r>
              <a:rPr lang="en-US" b="1" dirty="0"/>
              <a:t>eq. h-3 </a:t>
            </a:r>
            <a:r>
              <a:rPr lang="ar-IQ" b="1" dirty="0"/>
              <a:t>و </a:t>
            </a:r>
            <a:r>
              <a:rPr lang="en-US" b="1" dirty="0"/>
              <a:t>eq. h-4</a:t>
            </a:r>
            <a:r>
              <a:rPr lang="en-US" b="1" dirty="0" smtClean="0"/>
              <a:t>.</a:t>
            </a:r>
            <a:endParaRPr lang="ar-IQ" b="1" dirty="0" smtClean="0"/>
          </a:p>
        </p:txBody>
      </p:sp>
    </p:spTree>
    <p:extLst>
      <p:ext uri="{BB962C8B-B14F-4D97-AF65-F5344CB8AC3E}">
        <p14:creationId xmlns:p14="http://schemas.microsoft.com/office/powerpoint/2010/main" val="3553347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29130" y="764704"/>
            <a:ext cx="8643998" cy="5386090"/>
          </a:xfrm>
          <a:prstGeom prst="rect">
            <a:avLst/>
          </a:prstGeom>
        </p:spPr>
        <p:txBody>
          <a:bodyPr wrap="square">
            <a:spAutoFit/>
          </a:bodyPr>
          <a:lstStyle/>
          <a:p>
            <a:pPr algn="justLow"/>
            <a:r>
              <a:rPr lang="en-US" sz="2000" b="1" dirty="0"/>
              <a:t>ROOM COOLING </a:t>
            </a:r>
            <a:r>
              <a:rPr lang="en-US" sz="2000" b="1" dirty="0" smtClean="0"/>
              <a:t>LOAD</a:t>
            </a:r>
          </a:p>
          <a:p>
            <a:r>
              <a:rPr lang="en-US" i="1" dirty="0"/>
              <a:t>The room cooling load is the sum of each </a:t>
            </a:r>
            <a:r>
              <a:rPr lang="en-US" i="1" dirty="0" smtClean="0"/>
              <a:t>of the </a:t>
            </a:r>
            <a:r>
              <a:rPr lang="en-US" i="1" dirty="0"/>
              <a:t>cooling load components (roof, </a:t>
            </a:r>
            <a:r>
              <a:rPr lang="en-US" i="1" dirty="0" smtClean="0"/>
              <a:t>walls, glass</a:t>
            </a:r>
            <a:r>
              <a:rPr lang="en-US" i="1" dirty="0"/>
              <a:t>. solar, people, </a:t>
            </a:r>
            <a:r>
              <a:rPr lang="en-US" i="1" dirty="0" smtClean="0"/>
              <a:t>equipment</a:t>
            </a:r>
            <a:r>
              <a:rPr lang="en-US" i="1" dirty="0"/>
              <a:t>, and </a:t>
            </a:r>
            <a:r>
              <a:rPr lang="en-US" i="1" dirty="0" smtClean="0"/>
              <a:t>infiltration) </a:t>
            </a:r>
            <a:r>
              <a:rPr lang="en-US" dirty="0" smtClean="0"/>
              <a:t>in </a:t>
            </a:r>
            <a:r>
              <a:rPr lang="en-US" i="1" dirty="0"/>
              <a:t>the room</a:t>
            </a:r>
            <a:r>
              <a:rPr lang="en-US" i="1" dirty="0" smtClean="0"/>
              <a:t>.</a:t>
            </a:r>
          </a:p>
          <a:p>
            <a:r>
              <a:rPr lang="en-US" dirty="0"/>
              <a:t>The following abbreviations will be used </a:t>
            </a:r>
            <a:r>
              <a:rPr lang="en-US" dirty="0" smtClean="0"/>
              <a:t>for </a:t>
            </a:r>
            <a:r>
              <a:rPr lang="en-US" b="1" dirty="0" smtClean="0"/>
              <a:t>convenience.</a:t>
            </a:r>
          </a:p>
          <a:p>
            <a:r>
              <a:rPr lang="en-US" dirty="0" smtClean="0"/>
              <a:t>TCL</a:t>
            </a:r>
            <a:r>
              <a:rPr lang="en-US" dirty="0"/>
              <a:t>, SCL, LCL = component total, </a:t>
            </a:r>
            <a:r>
              <a:rPr lang="en-US" dirty="0" smtClean="0"/>
              <a:t>sensible, latent </a:t>
            </a:r>
            <a:r>
              <a:rPr lang="en-US" dirty="0"/>
              <a:t>cooling loads</a:t>
            </a:r>
          </a:p>
          <a:p>
            <a:r>
              <a:rPr lang="en-US" dirty="0"/>
              <a:t>RTCL, RSCL, RLCL = room total, sensible, </a:t>
            </a:r>
            <a:r>
              <a:rPr lang="en-US" dirty="0" smtClean="0"/>
              <a:t>latent cooling </a:t>
            </a:r>
            <a:r>
              <a:rPr lang="en-US" dirty="0"/>
              <a:t>loads</a:t>
            </a:r>
          </a:p>
          <a:p>
            <a:r>
              <a:rPr lang="en-US" dirty="0"/>
              <a:t>BTCL, BSCL, BLCL = building total, </a:t>
            </a:r>
            <a:r>
              <a:rPr lang="en-US" dirty="0" smtClean="0"/>
              <a:t>sensible, latent </a:t>
            </a:r>
            <a:r>
              <a:rPr lang="en-US" dirty="0"/>
              <a:t>cooling loads</a:t>
            </a:r>
          </a:p>
          <a:p>
            <a:r>
              <a:rPr lang="en-US" dirty="0"/>
              <a:t>CTCL, SCSL, CLCL = coil total, sensible, </a:t>
            </a:r>
            <a:r>
              <a:rPr lang="en-US" dirty="0" smtClean="0"/>
              <a:t>latent cooling loads</a:t>
            </a:r>
          </a:p>
          <a:p>
            <a:endParaRPr lang="en-US" b="1" dirty="0" smtClean="0"/>
          </a:p>
          <a:p>
            <a:r>
              <a:rPr lang="en-US" b="1" dirty="0" smtClean="0"/>
              <a:t>COOLING </a:t>
            </a:r>
            <a:r>
              <a:rPr lang="en-US" b="1" dirty="0"/>
              <a:t>COIL </a:t>
            </a:r>
            <a:r>
              <a:rPr lang="en-US" b="1" dirty="0" smtClean="0"/>
              <a:t>LOAD</a:t>
            </a:r>
          </a:p>
          <a:p>
            <a:r>
              <a:rPr lang="en-US" dirty="0"/>
              <a:t>After the building cooling load is determined, </a:t>
            </a:r>
            <a:r>
              <a:rPr lang="en-US" dirty="0" smtClean="0"/>
              <a:t>the cooling </a:t>
            </a:r>
            <a:r>
              <a:rPr lang="en-US" dirty="0"/>
              <a:t>coil load is found.</a:t>
            </a:r>
          </a:p>
          <a:p>
            <a:r>
              <a:rPr lang="en-US" i="1" dirty="0"/>
              <a:t>The </a:t>
            </a:r>
            <a:r>
              <a:rPr lang="en-US" i="1" dirty="0" smtClean="0"/>
              <a:t>cooling </a:t>
            </a:r>
            <a:r>
              <a:rPr lang="en-US" i="1" dirty="0"/>
              <a:t>coil load </a:t>
            </a:r>
            <a:r>
              <a:rPr lang="en-US" dirty="0"/>
              <a:t>is </a:t>
            </a:r>
            <a:r>
              <a:rPr lang="en-US" i="1" dirty="0"/>
              <a:t>the rate at </a:t>
            </a:r>
            <a:r>
              <a:rPr lang="en-US" i="1" dirty="0" smtClean="0"/>
              <a:t>which heat </a:t>
            </a:r>
            <a:r>
              <a:rPr lang="en-US" i="1" dirty="0"/>
              <a:t>must be removed by the air conditioning</a:t>
            </a:r>
          </a:p>
          <a:p>
            <a:r>
              <a:rPr lang="en-US" i="1" dirty="0"/>
              <a:t>equipment cooling coil(s).</a:t>
            </a:r>
          </a:p>
          <a:p>
            <a:r>
              <a:rPr lang="en-US" dirty="0"/>
              <a:t>The cooling coil load will be greater than </a:t>
            </a:r>
            <a:r>
              <a:rPr lang="en-US" dirty="0" smtClean="0"/>
              <a:t>the building </a:t>
            </a:r>
            <a:r>
              <a:rPr lang="en-US" dirty="0"/>
              <a:t>load because- there are heat gains to the </a:t>
            </a:r>
            <a:r>
              <a:rPr lang="en-US" dirty="0" smtClean="0"/>
              <a:t>air conditioning </a:t>
            </a:r>
            <a:r>
              <a:rPr lang="en-US" dirty="0"/>
              <a:t>system itself. These gains may include:</a:t>
            </a:r>
          </a:p>
          <a:p>
            <a:r>
              <a:rPr lang="en-US" dirty="0"/>
              <a:t>I. Ventilation (outside air)</a:t>
            </a:r>
          </a:p>
          <a:p>
            <a:r>
              <a:rPr lang="en-US" dirty="0"/>
              <a:t>2. Heat gains to ducts</a:t>
            </a:r>
          </a:p>
          <a:p>
            <a:r>
              <a:rPr lang="en-US" dirty="0"/>
              <a:t>3. Heat produced by the air conditioning </a:t>
            </a:r>
            <a:r>
              <a:rPr lang="en-US" dirty="0" smtClean="0"/>
              <a:t>system fans </a:t>
            </a:r>
            <a:r>
              <a:rPr lang="en-US" dirty="0"/>
              <a:t>and pumps</a:t>
            </a:r>
          </a:p>
          <a:p>
            <a:r>
              <a:rPr lang="en-US" dirty="0"/>
              <a:t>4. Air leakage from ducts</a:t>
            </a:r>
          </a:p>
        </p:txBody>
      </p:sp>
    </p:spTree>
    <p:extLst>
      <p:ext uri="{BB962C8B-B14F-4D97-AF65-F5344CB8AC3E}">
        <p14:creationId xmlns:p14="http://schemas.microsoft.com/office/powerpoint/2010/main" val="937883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24554" y="980728"/>
            <a:ext cx="8643998" cy="5078313"/>
          </a:xfrm>
          <a:prstGeom prst="rect">
            <a:avLst/>
          </a:prstGeom>
        </p:spPr>
        <p:txBody>
          <a:bodyPr wrap="square">
            <a:spAutoFit/>
          </a:bodyPr>
          <a:lstStyle/>
          <a:p>
            <a:pPr algn="justLow"/>
            <a:r>
              <a:rPr lang="en-US" b="1" dirty="0" smtClean="0"/>
              <a:t>VENTILATION</a:t>
            </a:r>
          </a:p>
          <a:p>
            <a:pPr algn="justLow"/>
            <a:r>
              <a:rPr lang="en-US" dirty="0"/>
              <a:t>Some outside air is generally brought 'into a </a:t>
            </a:r>
            <a:r>
              <a:rPr lang="en-US" dirty="0" smtClean="0"/>
              <a:t>building for </a:t>
            </a:r>
            <a:r>
              <a:rPr lang="en-US" dirty="0"/>
              <a:t>health and comfort reasons. The </a:t>
            </a:r>
            <a:r>
              <a:rPr lang="en-US" dirty="0" smtClean="0"/>
              <a:t>sensible and </a:t>
            </a:r>
            <a:r>
              <a:rPr lang="en-US" dirty="0"/>
              <a:t>latent heat of this air is usually greater than </a:t>
            </a:r>
            <a:r>
              <a:rPr lang="en-US" dirty="0" smtClean="0"/>
              <a:t>that of </a:t>
            </a:r>
            <a:r>
              <a:rPr lang="en-US" dirty="0"/>
              <a:t>the room air, so it becomes part of the </a:t>
            </a:r>
            <a:r>
              <a:rPr lang="en-US" dirty="0" smtClean="0"/>
              <a:t>cooling load</a:t>
            </a:r>
            <a:r>
              <a:rPr lang="en-US" dirty="0"/>
              <a:t>. The excess heat is usually removed in </a:t>
            </a:r>
            <a:r>
              <a:rPr lang="en-US" dirty="0" smtClean="0"/>
              <a:t>the cooling </a:t>
            </a:r>
            <a:r>
              <a:rPr lang="en-US" dirty="0"/>
              <a:t>equipment, however, so it is part of </a:t>
            </a:r>
            <a:r>
              <a:rPr lang="en-US" dirty="0" smtClean="0"/>
              <a:t>the cooling </a:t>
            </a:r>
            <a:r>
              <a:rPr lang="en-US" dirty="0"/>
              <a:t>coil load but not the building load.</a:t>
            </a:r>
            <a:endParaRPr lang="en-US" b="1" i="1" dirty="0"/>
          </a:p>
          <a:p>
            <a:pPr algn="justLow"/>
            <a:endParaRPr lang="en-US" b="1" dirty="0" smtClean="0"/>
          </a:p>
          <a:p>
            <a:pPr algn="justLow"/>
            <a:r>
              <a:rPr lang="en-US" b="1" dirty="0" smtClean="0"/>
              <a:t>HEAT </a:t>
            </a:r>
            <a:r>
              <a:rPr lang="en-US" b="1" dirty="0"/>
              <a:t>GAIN TO </a:t>
            </a:r>
            <a:r>
              <a:rPr lang="en-US" b="1" dirty="0" smtClean="0"/>
              <a:t>DUCTS </a:t>
            </a:r>
          </a:p>
          <a:p>
            <a:pPr algn="justLow"/>
            <a:r>
              <a:rPr lang="en-US" dirty="0"/>
              <a:t>The </a:t>
            </a:r>
            <a:r>
              <a:rPr lang="en-US" dirty="0" smtClean="0"/>
              <a:t>conditioned </a:t>
            </a:r>
            <a:r>
              <a:rPr lang="en-US" dirty="0"/>
              <a:t>air flowing through ducts will </a:t>
            </a:r>
            <a:r>
              <a:rPr lang="en-US" dirty="0" smtClean="0"/>
              <a:t>gain heat </a:t>
            </a:r>
            <a:r>
              <a:rPr lang="en-US" dirty="0"/>
              <a:t>from the surroundings. If the duct </a:t>
            </a:r>
            <a:r>
              <a:rPr lang="en-US" dirty="0" smtClean="0"/>
              <a:t>passes through </a:t>
            </a:r>
            <a:r>
              <a:rPr lang="en-US" dirty="0"/>
              <a:t>conditioned spaces, the heat gain results </a:t>
            </a:r>
            <a:r>
              <a:rPr lang="en-US" dirty="0" smtClean="0"/>
              <a:t>in a </a:t>
            </a:r>
            <a:r>
              <a:rPr lang="en-US" dirty="0"/>
              <a:t>useful cooling effect, but for the ducts </a:t>
            </a:r>
            <a:r>
              <a:rPr lang="en-US" dirty="0" smtClean="0"/>
              <a:t>passing through </a:t>
            </a:r>
            <a:r>
              <a:rPr lang="en-US" dirty="0"/>
              <a:t>unconditioned spaces it is a loss of </a:t>
            </a:r>
            <a:r>
              <a:rPr lang="en-US" dirty="0" smtClean="0"/>
              <a:t>sensible heat </a:t>
            </a:r>
            <a:r>
              <a:rPr lang="en-US" dirty="0"/>
              <a:t>that must be added to the BSCL. The </a:t>
            </a:r>
            <a:r>
              <a:rPr lang="en-US" dirty="0" smtClean="0"/>
              <a:t>heat gain </a:t>
            </a:r>
            <a:r>
              <a:rPr lang="en-US" dirty="0"/>
              <a:t>can be calculated from the heat </a:t>
            </a:r>
            <a:r>
              <a:rPr lang="en-US" dirty="0" smtClean="0"/>
              <a:t>transfer Equation h-2.</a:t>
            </a:r>
          </a:p>
          <a:p>
            <a:pPr algn="justLow"/>
            <a:r>
              <a:rPr lang="en-US" b="1" dirty="0" smtClean="0"/>
              <a:t>Example: </a:t>
            </a:r>
            <a:r>
              <a:rPr lang="en-US" dirty="0" smtClean="0"/>
              <a:t>A 91cm. </a:t>
            </a:r>
            <a:r>
              <a:rPr lang="en-US" dirty="0"/>
              <a:t>by </a:t>
            </a:r>
            <a:r>
              <a:rPr lang="en-US" dirty="0" smtClean="0"/>
              <a:t>30cm. </a:t>
            </a:r>
            <a:r>
              <a:rPr lang="en-US" dirty="0"/>
              <a:t>duct, </a:t>
            </a:r>
            <a:r>
              <a:rPr lang="en-US" dirty="0" smtClean="0"/>
              <a:t>15m long</a:t>
            </a:r>
            <a:r>
              <a:rPr lang="en-US" dirty="0"/>
              <a:t>, carrying air </a:t>
            </a:r>
            <a:r>
              <a:rPr lang="en-US" dirty="0" smtClean="0"/>
              <a:t>at 15.5c, </a:t>
            </a:r>
            <a:r>
              <a:rPr lang="en-US" dirty="0"/>
              <a:t>runs through a space at </a:t>
            </a:r>
            <a:r>
              <a:rPr lang="en-US" dirty="0" smtClean="0"/>
              <a:t>32c. </a:t>
            </a:r>
            <a:r>
              <a:rPr lang="en-US" dirty="0"/>
              <a:t>The duct is </a:t>
            </a:r>
            <a:r>
              <a:rPr lang="en-US" dirty="0" smtClean="0"/>
              <a:t>insulated to </a:t>
            </a:r>
            <a:r>
              <a:rPr lang="en-US" dirty="0"/>
              <a:t>an overall </a:t>
            </a:r>
            <a:r>
              <a:rPr lang="en-US" i="1" dirty="0"/>
              <a:t>U </a:t>
            </a:r>
            <a:r>
              <a:rPr lang="en-US" dirty="0"/>
              <a:t>= 0.25. What is the heat </a:t>
            </a:r>
            <a:r>
              <a:rPr lang="en-US" dirty="0" smtClean="0"/>
              <a:t>gain to </a:t>
            </a:r>
            <a:r>
              <a:rPr lang="en-US" dirty="0"/>
              <a:t>the air in the duct</a:t>
            </a:r>
            <a:r>
              <a:rPr lang="en-US" dirty="0" smtClean="0"/>
              <a:t>?</a:t>
            </a:r>
          </a:p>
          <a:p>
            <a:pPr algn="justLow"/>
            <a:r>
              <a:rPr lang="en-US" dirty="0"/>
              <a:t>Q = </a:t>
            </a:r>
            <a:r>
              <a:rPr lang="en-US" i="1" dirty="0" smtClean="0"/>
              <a:t>U   A </a:t>
            </a:r>
            <a:r>
              <a:rPr lang="en-US" dirty="0" smtClean="0"/>
              <a:t>  TD       -----h2</a:t>
            </a:r>
          </a:p>
          <a:p>
            <a:pPr algn="justLow"/>
            <a:r>
              <a:rPr lang="en-US" dirty="0" smtClean="0"/>
              <a:t>A= surface area of the duct = (2*0.91+2*0.3)*15= 36.3 m2</a:t>
            </a:r>
          </a:p>
          <a:p>
            <a:pPr algn="justLow"/>
            <a:r>
              <a:rPr lang="en-US" dirty="0" smtClean="0"/>
              <a:t>Q= 0.25 * 36.3 *(32-15.5) = 149.74 W</a:t>
            </a:r>
          </a:p>
          <a:p>
            <a:pPr algn="justLow"/>
            <a:endParaRPr lang="en-US" dirty="0" smtClean="0"/>
          </a:p>
        </p:txBody>
      </p:sp>
    </p:spTree>
    <p:extLst>
      <p:ext uri="{BB962C8B-B14F-4D97-AF65-F5344CB8AC3E}">
        <p14:creationId xmlns:p14="http://schemas.microsoft.com/office/powerpoint/2010/main" val="42702508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24554" y="980728"/>
            <a:ext cx="8643998" cy="2308324"/>
          </a:xfrm>
          <a:prstGeom prst="rect">
            <a:avLst/>
          </a:prstGeom>
        </p:spPr>
        <p:txBody>
          <a:bodyPr wrap="square">
            <a:spAutoFit/>
          </a:bodyPr>
          <a:lstStyle/>
          <a:p>
            <a:pPr algn="justLow"/>
            <a:r>
              <a:rPr lang="en-US" dirty="0"/>
              <a:t>Some designers find it reasonably accurate </a:t>
            </a:r>
            <a:r>
              <a:rPr lang="en-US" dirty="0" smtClean="0"/>
              <a:t>to add </a:t>
            </a:r>
            <a:r>
              <a:rPr lang="en-US" dirty="0"/>
              <a:t>a percentage to the supply duct heat </a:t>
            </a:r>
            <a:r>
              <a:rPr lang="en-US" dirty="0" smtClean="0"/>
              <a:t>gain, rather </a:t>
            </a:r>
            <a:r>
              <a:rPr lang="en-US" dirty="0"/>
              <a:t>than going through elaborate </a:t>
            </a:r>
            <a:r>
              <a:rPr lang="en-US" dirty="0" smtClean="0"/>
              <a:t>calculations. For </a:t>
            </a:r>
            <a:r>
              <a:rPr lang="en-US" dirty="0"/>
              <a:t>insulated supply ducts, 1-3% of the </a:t>
            </a:r>
            <a:r>
              <a:rPr lang="en-US" dirty="0" smtClean="0"/>
              <a:t>building sensible </a:t>
            </a:r>
            <a:r>
              <a:rPr lang="en-US" dirty="0"/>
              <a:t>load (BSCL) is suggested, depending </a:t>
            </a:r>
            <a:r>
              <a:rPr lang="en-US" dirty="0" smtClean="0"/>
              <a:t>on the </a:t>
            </a:r>
            <a:r>
              <a:rPr lang="en-US" dirty="0"/>
              <a:t>extent of ductwork.</a:t>
            </a:r>
            <a:endParaRPr lang="en-US" b="1" dirty="0" smtClean="0"/>
          </a:p>
          <a:p>
            <a:pPr algn="justLow"/>
            <a:endParaRPr lang="en-US" b="1" dirty="0"/>
          </a:p>
          <a:p>
            <a:pPr algn="justLow"/>
            <a:r>
              <a:rPr lang="en-US" b="1" dirty="0" smtClean="0"/>
              <a:t>FAN </a:t>
            </a:r>
            <a:r>
              <a:rPr lang="en-US" b="1" dirty="0"/>
              <a:t>AND PUMP </a:t>
            </a:r>
            <a:r>
              <a:rPr lang="en-US" b="1" dirty="0" smtClean="0"/>
              <a:t>HEAT</a:t>
            </a:r>
          </a:p>
          <a:p>
            <a:pPr algn="justLow"/>
            <a:r>
              <a:rPr lang="en-US" dirty="0"/>
              <a:t>Some of the energy from the system fans </a:t>
            </a:r>
            <a:r>
              <a:rPr lang="en-US" dirty="0" smtClean="0"/>
              <a:t>and pumps </a:t>
            </a:r>
            <a:r>
              <a:rPr lang="en-US" dirty="0"/>
              <a:t>is converted into heat </a:t>
            </a:r>
            <a:r>
              <a:rPr lang="en-US" dirty="0" smtClean="0"/>
              <a:t>through friction and other </a:t>
            </a:r>
            <a:r>
              <a:rPr lang="en-US" dirty="0"/>
              <a:t>effects, and becomes part of the sensible </a:t>
            </a:r>
            <a:r>
              <a:rPr lang="en-US" dirty="0" smtClean="0"/>
              <a:t>heat gain </a:t>
            </a:r>
            <a:r>
              <a:rPr lang="en-US" dirty="0"/>
              <a:t>that should be added to the load.</a:t>
            </a:r>
          </a:p>
        </p:txBody>
      </p:sp>
    </p:spTree>
    <p:extLst>
      <p:ext uri="{BB962C8B-B14F-4D97-AF65-F5344CB8AC3E}">
        <p14:creationId xmlns:p14="http://schemas.microsoft.com/office/powerpoint/2010/main" val="15377178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5" name="Rectangle 4"/>
          <p:cNvSpPr/>
          <p:nvPr/>
        </p:nvSpPr>
        <p:spPr>
          <a:xfrm>
            <a:off x="224554" y="889116"/>
            <a:ext cx="8643998" cy="2893100"/>
          </a:xfrm>
          <a:prstGeom prst="rect">
            <a:avLst/>
          </a:prstGeom>
        </p:spPr>
        <p:txBody>
          <a:bodyPr wrap="square">
            <a:spAutoFit/>
          </a:bodyPr>
          <a:lstStyle/>
          <a:p>
            <a:pPr algn="justLow"/>
            <a:r>
              <a:rPr lang="en-US" sz="2000" b="1" dirty="0"/>
              <a:t>DUCT AIR </a:t>
            </a:r>
            <a:r>
              <a:rPr lang="en-US" sz="2000" b="1" dirty="0" smtClean="0"/>
              <a:t>LEAKAGE</a:t>
            </a:r>
          </a:p>
          <a:p>
            <a:pPr algn="justLow"/>
            <a:r>
              <a:rPr lang="en-US" dirty="0"/>
              <a:t>Duct systems will leak air at joints. </a:t>
            </a:r>
            <a:r>
              <a:rPr lang="en-US" dirty="0" smtClean="0"/>
              <a:t>Unfortunately, many </a:t>
            </a:r>
            <a:r>
              <a:rPr lang="en-US" dirty="0"/>
              <a:t>systems have unnecessarily high air </a:t>
            </a:r>
            <a:r>
              <a:rPr lang="en-US" dirty="0" smtClean="0"/>
              <a:t>leakage due </a:t>
            </a:r>
            <a:r>
              <a:rPr lang="en-US" dirty="0"/>
              <a:t>to sloppy installation. However, a careful </a:t>
            </a:r>
            <a:r>
              <a:rPr lang="en-US" dirty="0" smtClean="0"/>
              <a:t>job should </a:t>
            </a:r>
            <a:r>
              <a:rPr lang="en-US" dirty="0"/>
              <a:t>limit duct leakage to 5% or less of the </a:t>
            </a:r>
            <a:r>
              <a:rPr lang="en-US" dirty="0" smtClean="0"/>
              <a:t>total CFM</a:t>
            </a:r>
            <a:r>
              <a:rPr lang="en-US" dirty="0"/>
              <a:t>. If ducts are outside the conditioned </a:t>
            </a:r>
            <a:r>
              <a:rPr lang="en-US" dirty="0" smtClean="0"/>
              <a:t>space, the </a:t>
            </a:r>
            <a:r>
              <a:rPr lang="en-US" dirty="0"/>
              <a:t>effect of leakage must be added to the </a:t>
            </a:r>
            <a:r>
              <a:rPr lang="en-US" dirty="0" smtClean="0"/>
              <a:t>load. </a:t>
            </a:r>
            <a:r>
              <a:rPr lang="en-US" dirty="0"/>
              <a:t>If the air leaks into the </a:t>
            </a:r>
            <a:r>
              <a:rPr lang="en-US" dirty="0" smtClean="0"/>
              <a:t>conditioned space</a:t>
            </a:r>
            <a:r>
              <a:rPr lang="en-US" dirty="0"/>
              <a:t>, then it does useful cooling, but care </a:t>
            </a:r>
            <a:r>
              <a:rPr lang="en-US" dirty="0" smtClean="0"/>
              <a:t>should be </a:t>
            </a:r>
            <a:r>
              <a:rPr lang="en-US" dirty="0"/>
              <a:t>taken that it is not distributed to the </a:t>
            </a:r>
            <a:r>
              <a:rPr lang="en-US" dirty="0" smtClean="0"/>
              <a:t>wrong location.</a:t>
            </a:r>
          </a:p>
          <a:p>
            <a:pPr algn="justLow"/>
            <a:r>
              <a:rPr lang="en-US" b="1" dirty="0" smtClean="0"/>
              <a:t>SUPPLY AIR CONDITIONS</a:t>
            </a:r>
          </a:p>
          <a:p>
            <a:pPr algn="justLow"/>
            <a:r>
              <a:rPr lang="en-US" dirty="0" smtClean="0"/>
              <a:t>After the sensible and latent heat gains are calculated, the required supply air conditions (flow rate, temperature, and humidity) necessary to satisfy room conditions are determined.</a:t>
            </a:r>
            <a:endParaRPr lang="en-US" dirty="0"/>
          </a:p>
        </p:txBody>
      </p:sp>
      <p:sp>
        <p:nvSpPr>
          <p:cNvPr id="2" name="Rectangle 1"/>
          <p:cNvSpPr/>
          <p:nvPr/>
        </p:nvSpPr>
        <p:spPr>
          <a:xfrm>
            <a:off x="224554" y="3789040"/>
            <a:ext cx="8604448" cy="2585323"/>
          </a:xfrm>
          <a:prstGeom prst="rect">
            <a:avLst/>
          </a:prstGeom>
        </p:spPr>
        <p:txBody>
          <a:bodyPr wrap="square">
            <a:spAutoFit/>
          </a:bodyPr>
          <a:lstStyle/>
          <a:p>
            <a:pPr algn="justLow" rtl="1"/>
            <a:r>
              <a:rPr lang="ar-IQ" dirty="0" smtClean="0"/>
              <a:t>التسرب من مجاري الهواء</a:t>
            </a:r>
          </a:p>
          <a:p>
            <a:pPr algn="justLow" rtl="1"/>
            <a:r>
              <a:rPr lang="ar-IQ" dirty="0" smtClean="0"/>
              <a:t>تقوم </a:t>
            </a:r>
            <a:r>
              <a:rPr lang="ar-IQ" dirty="0"/>
              <a:t>أنظمة </a:t>
            </a:r>
            <a:r>
              <a:rPr lang="ar-IQ" dirty="0" smtClean="0"/>
              <a:t>مجاري الهواء في بعض الاحيان </a:t>
            </a:r>
            <a:r>
              <a:rPr lang="ar-IQ" dirty="0"/>
              <a:t>بتسريب الهواء عند المفاصل. </a:t>
            </a:r>
            <a:r>
              <a:rPr lang="ar-IQ" dirty="0" smtClean="0"/>
              <a:t>العديد </a:t>
            </a:r>
            <a:r>
              <a:rPr lang="ar-IQ" dirty="0"/>
              <a:t>من </a:t>
            </a:r>
            <a:r>
              <a:rPr lang="ar-IQ" dirty="0" smtClean="0"/>
              <a:t>انظمة مجاري الهواء تحتوي على </a:t>
            </a:r>
            <a:r>
              <a:rPr lang="ar-IQ" dirty="0"/>
              <a:t>تسرب هواء مرتفع دون داع بسبب التثبيت </a:t>
            </a:r>
            <a:r>
              <a:rPr lang="ar-IQ" dirty="0" smtClean="0"/>
              <a:t>الغير جيد. </a:t>
            </a:r>
            <a:r>
              <a:rPr lang="ar-IQ" dirty="0"/>
              <a:t>ومع ذلك ، يجب أن </a:t>
            </a:r>
            <a:r>
              <a:rPr lang="ar-IQ" dirty="0" smtClean="0"/>
              <a:t>يحد التثبيت الجيد من </a:t>
            </a:r>
            <a:r>
              <a:rPr lang="ar-IQ" dirty="0"/>
              <a:t>تسرب </a:t>
            </a:r>
            <a:r>
              <a:rPr lang="ar-IQ" dirty="0" smtClean="0"/>
              <a:t>المجرى </a:t>
            </a:r>
            <a:r>
              <a:rPr lang="ar-IQ" dirty="0"/>
              <a:t>إلى 5٪ أو أقل من </a:t>
            </a:r>
            <a:r>
              <a:rPr lang="ar-IQ" dirty="0" smtClean="0"/>
              <a:t>إجمالي</a:t>
            </a:r>
            <a:r>
              <a:rPr lang="en-US" dirty="0" smtClean="0"/>
              <a:t>CFM </a:t>
            </a:r>
            <a:r>
              <a:rPr lang="ar-IQ" dirty="0" smtClean="0"/>
              <a:t> . إذا </a:t>
            </a:r>
            <a:r>
              <a:rPr lang="ar-IQ" dirty="0"/>
              <a:t>كانت </a:t>
            </a:r>
            <a:r>
              <a:rPr lang="ar-IQ" dirty="0" smtClean="0"/>
              <a:t>المجاري </a:t>
            </a:r>
            <a:r>
              <a:rPr lang="ar-IQ" dirty="0"/>
              <a:t>خارج المساحة </a:t>
            </a:r>
            <a:r>
              <a:rPr lang="ar-IQ" dirty="0" smtClean="0"/>
              <a:t>المكيفة </a:t>
            </a:r>
            <a:r>
              <a:rPr lang="ar-IQ" dirty="0"/>
              <a:t>، فيجب إضافة تأثير التسرب إلى </a:t>
            </a:r>
            <a:r>
              <a:rPr lang="ar-IQ" dirty="0" smtClean="0"/>
              <a:t>حمل التبريد. إذا </a:t>
            </a:r>
            <a:r>
              <a:rPr lang="ar-IQ" dirty="0"/>
              <a:t>تسرب الهواء إلى المساحة المكيفة ، فإنه يقوم بتبريد مفيد ، ولكن يجب توخي الحذر من عدم توزيعه على الموقع الخطأ</a:t>
            </a:r>
            <a:r>
              <a:rPr lang="ar-IQ" dirty="0" smtClean="0"/>
              <a:t>.</a:t>
            </a:r>
          </a:p>
          <a:p>
            <a:pPr algn="justLow" rtl="1"/>
            <a:r>
              <a:rPr lang="ar-IQ" dirty="0" smtClean="0"/>
              <a:t>ظروف الهواء المجهز</a:t>
            </a:r>
          </a:p>
          <a:p>
            <a:pPr algn="justLow" rtl="1"/>
            <a:r>
              <a:rPr lang="ar-IQ" dirty="0" smtClean="0"/>
              <a:t> </a:t>
            </a:r>
            <a:r>
              <a:rPr lang="ar-IQ" dirty="0"/>
              <a:t>بعد حساب مكاسب الحرارة </a:t>
            </a:r>
            <a:r>
              <a:rPr lang="ar-IQ" dirty="0" smtClean="0"/>
              <a:t>المحسوسة </a:t>
            </a:r>
            <a:r>
              <a:rPr lang="ar-IQ" dirty="0"/>
              <a:t>والكامنة ، يتم تحديد ظروف </a:t>
            </a:r>
            <a:r>
              <a:rPr lang="ar-IQ" dirty="0" smtClean="0"/>
              <a:t>الهواء المجهز </a:t>
            </a:r>
            <a:r>
              <a:rPr lang="ar-IQ" dirty="0"/>
              <a:t>المطلوبة (معدل التدفق ودرجة الحرارة والرطوبة) اللازمة لتلبية ظروف الغرفة.</a:t>
            </a:r>
            <a:endParaRPr lang="en-US" dirty="0"/>
          </a:p>
        </p:txBody>
      </p:sp>
    </p:spTree>
    <p:extLst>
      <p:ext uri="{BB962C8B-B14F-4D97-AF65-F5344CB8AC3E}">
        <p14:creationId xmlns:p14="http://schemas.microsoft.com/office/powerpoint/2010/main" val="40431570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pic>
        <p:nvPicPr>
          <p:cNvPr id="3" name="Picture 2"/>
          <p:cNvPicPr>
            <a:picLocks noChangeAspect="1"/>
          </p:cNvPicPr>
          <p:nvPr/>
        </p:nvPicPr>
        <p:blipFill>
          <a:blip r:embed="rId2"/>
          <a:stretch>
            <a:fillRect/>
          </a:stretch>
        </p:blipFill>
        <p:spPr>
          <a:xfrm>
            <a:off x="496687" y="1146266"/>
            <a:ext cx="8150626" cy="4565467"/>
          </a:xfrm>
          <a:prstGeom prst="rect">
            <a:avLst/>
          </a:prstGeom>
        </p:spPr>
      </p:pic>
      <p:sp>
        <p:nvSpPr>
          <p:cNvPr id="4" name="TextBox 3"/>
          <p:cNvSpPr txBox="1"/>
          <p:nvPr/>
        </p:nvSpPr>
        <p:spPr>
          <a:xfrm>
            <a:off x="496687" y="792462"/>
            <a:ext cx="1898725" cy="369332"/>
          </a:xfrm>
          <a:prstGeom prst="rect">
            <a:avLst/>
          </a:prstGeom>
          <a:noFill/>
        </p:spPr>
        <p:txBody>
          <a:bodyPr wrap="none" rtlCol="0">
            <a:spAutoFit/>
          </a:bodyPr>
          <a:lstStyle/>
          <a:p>
            <a:r>
              <a:rPr lang="en-US" dirty="0" smtClean="0"/>
              <a:t>Example CLF/CLTD</a:t>
            </a:r>
            <a:endParaRPr lang="en-US" dirty="0"/>
          </a:p>
        </p:txBody>
      </p:sp>
    </p:spTree>
    <p:extLst>
      <p:ext uri="{BB962C8B-B14F-4D97-AF65-F5344CB8AC3E}">
        <p14:creationId xmlns:p14="http://schemas.microsoft.com/office/powerpoint/2010/main" val="642867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38282" y="908720"/>
            <a:ext cx="8630270" cy="2031325"/>
          </a:xfrm>
          <a:prstGeom prst="rect">
            <a:avLst/>
          </a:prstGeom>
        </p:spPr>
        <p:txBody>
          <a:bodyPr wrap="square">
            <a:spAutoFit/>
          </a:bodyPr>
          <a:lstStyle/>
          <a:p>
            <a:pPr algn="justLow"/>
            <a:r>
              <a:rPr lang="en-US" dirty="0" smtClean="0"/>
              <a:t>Air inside </a:t>
            </a:r>
            <a:r>
              <a:rPr lang="en-US" dirty="0"/>
              <a:t>a building receives heat from a </a:t>
            </a:r>
            <a:r>
              <a:rPr lang="en-US" dirty="0" smtClean="0"/>
              <a:t>number of </a:t>
            </a:r>
            <a:r>
              <a:rPr lang="en-US" dirty="0"/>
              <a:t>sources during the </a:t>
            </a:r>
            <a:r>
              <a:rPr lang="en-US" dirty="0" smtClean="0"/>
              <a:t>cooling  </a:t>
            </a:r>
            <a:r>
              <a:rPr lang="en-US" dirty="0"/>
              <a:t>season. If </a:t>
            </a:r>
            <a:r>
              <a:rPr lang="en-US" dirty="0" smtClean="0"/>
              <a:t>the temperature </a:t>
            </a:r>
            <a:r>
              <a:rPr lang="en-US" dirty="0"/>
              <a:t>and humidity of the air are to be </a:t>
            </a:r>
            <a:r>
              <a:rPr lang="en-US" dirty="0" smtClean="0"/>
              <a:t>maintained at </a:t>
            </a:r>
            <a:r>
              <a:rPr lang="en-US" dirty="0"/>
              <a:t>a comfortable level, this heat must be </a:t>
            </a:r>
            <a:r>
              <a:rPr lang="en-US" dirty="0" smtClean="0"/>
              <a:t>removed. </a:t>
            </a:r>
            <a:r>
              <a:rPr lang="en-US" b="1" dirty="0"/>
              <a:t>The amount of heat that must be </a:t>
            </a:r>
            <a:r>
              <a:rPr lang="en-US" b="1" dirty="0" smtClean="0"/>
              <a:t>removed</a:t>
            </a:r>
            <a:r>
              <a:rPr lang="en-US" dirty="0" smtClean="0"/>
              <a:t> is </a:t>
            </a:r>
            <a:r>
              <a:rPr lang="en-US" dirty="0"/>
              <a:t>called the </a:t>
            </a:r>
            <a:r>
              <a:rPr lang="en-US" b="1" i="1" dirty="0"/>
              <a:t>cooling load.</a:t>
            </a:r>
          </a:p>
          <a:p>
            <a:pPr algn="justLow"/>
            <a:r>
              <a:rPr lang="en-US" dirty="0"/>
              <a:t>The cooling load must be determined because </a:t>
            </a:r>
            <a:r>
              <a:rPr lang="en-US" dirty="0" smtClean="0"/>
              <a:t>it is </a:t>
            </a:r>
            <a:r>
              <a:rPr lang="en-US" dirty="0"/>
              <a:t>the basis for selection of the proper size air </a:t>
            </a:r>
            <a:r>
              <a:rPr lang="en-US" dirty="0" smtClean="0"/>
              <a:t>conditioning equipment </a:t>
            </a:r>
            <a:r>
              <a:rPr lang="en-US" dirty="0"/>
              <a:t>and distribution system. It </a:t>
            </a:r>
            <a:r>
              <a:rPr lang="en-US" dirty="0" smtClean="0"/>
              <a:t>is also </a:t>
            </a:r>
            <a:r>
              <a:rPr lang="en-US" dirty="0"/>
              <a:t>used to analyze energy use and conservation.</a:t>
            </a:r>
          </a:p>
        </p:txBody>
      </p:sp>
      <p:sp>
        <p:nvSpPr>
          <p:cNvPr id="3" name="Rectangle 2"/>
          <p:cNvSpPr/>
          <p:nvPr/>
        </p:nvSpPr>
        <p:spPr>
          <a:xfrm>
            <a:off x="323528" y="3198460"/>
            <a:ext cx="8460432" cy="1200329"/>
          </a:xfrm>
          <a:prstGeom prst="rect">
            <a:avLst/>
          </a:prstGeom>
        </p:spPr>
        <p:txBody>
          <a:bodyPr wrap="square">
            <a:spAutoFit/>
          </a:bodyPr>
          <a:lstStyle/>
          <a:p>
            <a:pPr algn="justLow" rtl="1"/>
            <a:r>
              <a:rPr lang="ar-IQ" dirty="0"/>
              <a:t>يتلقى الهواء داخل المبنى الحرارة من عدد من المصادر خلال موسم التبريد. إذا كان يجب الحفاظ على درجة حرارة ورطوبة الهواء عند مستوى مريح ، فيجب إزالة هذه الحرارة. تسمى كمية الحرارة التي يجب إزالتها بحمل التبريد. يجب تحديد حمل التبريد لأنه الأساس لاختيار معدات تكييف الهواء ذات الحجم المناسب ونظام التوزيع. كما أنها تستخدم لتحليل استخدام الطاقة والحفاظ عليها.</a:t>
            </a:r>
            <a:endParaRPr lang="en-US" dirty="0"/>
          </a:p>
        </p:txBody>
      </p:sp>
    </p:spTree>
    <p:extLst>
      <p:ext uri="{BB962C8B-B14F-4D97-AF65-F5344CB8AC3E}">
        <p14:creationId xmlns:p14="http://schemas.microsoft.com/office/powerpoint/2010/main" val="4017594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24554" y="1052736"/>
            <a:ext cx="3960440" cy="4770537"/>
          </a:xfrm>
          <a:prstGeom prst="rect">
            <a:avLst/>
          </a:prstGeom>
        </p:spPr>
        <p:txBody>
          <a:bodyPr wrap="square">
            <a:spAutoFit/>
          </a:bodyPr>
          <a:lstStyle/>
          <a:p>
            <a:r>
              <a:rPr lang="en-US" sz="1600" dirty="0" smtClean="0">
                <a:solidFill>
                  <a:srgbClr val="000000"/>
                </a:solidFill>
                <a:latin typeface="Times New Roman" panose="02020603050405020304" pitchFamily="18" charset="0"/>
              </a:rPr>
              <a:t> </a:t>
            </a:r>
            <a:r>
              <a:rPr lang="en-US" sz="1600" b="1" dirty="0">
                <a:solidFill>
                  <a:srgbClr val="000000"/>
                </a:solidFill>
                <a:latin typeface="Times New Roman" panose="02020603050405020304" pitchFamily="18" charset="0"/>
              </a:rPr>
              <a:t>Roof construction </a:t>
            </a:r>
            <a:endParaRPr lang="en-US" sz="1600" dirty="0">
              <a:solidFill>
                <a:srgbClr val="000000"/>
              </a:solidFill>
              <a:latin typeface="Times New Roman" panose="02020603050405020304" pitchFamily="18" charset="0"/>
            </a:endParaRPr>
          </a:p>
          <a:p>
            <a:r>
              <a:rPr lang="en-US" sz="1600" dirty="0">
                <a:solidFill>
                  <a:srgbClr val="000000"/>
                </a:solidFill>
                <a:latin typeface="Times New Roman" panose="02020603050405020304" pitchFamily="18" charset="0"/>
              </a:rPr>
              <a:t>Conventional roof-attic-ceiling combination U = 0.28 W/(m2·K) </a:t>
            </a:r>
          </a:p>
          <a:p>
            <a:r>
              <a:rPr lang="en-US" sz="1600" b="1" dirty="0">
                <a:solidFill>
                  <a:srgbClr val="000000"/>
                </a:solidFill>
                <a:latin typeface="Times New Roman" panose="02020603050405020304" pitchFamily="18" charset="0"/>
              </a:rPr>
              <a:t>Wall construction </a:t>
            </a:r>
            <a:endParaRPr lang="en-US" sz="1600" dirty="0">
              <a:solidFill>
                <a:srgbClr val="000000"/>
              </a:solidFill>
              <a:latin typeface="Times New Roman" panose="02020603050405020304" pitchFamily="18" charset="0"/>
            </a:endParaRPr>
          </a:p>
          <a:p>
            <a:r>
              <a:rPr lang="en-US" sz="1600" dirty="0">
                <a:solidFill>
                  <a:srgbClr val="000000"/>
                </a:solidFill>
                <a:latin typeface="Times New Roman" panose="02020603050405020304" pitchFamily="18" charset="0"/>
              </a:rPr>
              <a:t>Brick, insulation, gypsum wallboard U = 0.34 W/(m2·K) </a:t>
            </a:r>
          </a:p>
          <a:p>
            <a:r>
              <a:rPr lang="pl-PL" sz="1600" dirty="0">
                <a:solidFill>
                  <a:srgbClr val="000000"/>
                </a:solidFill>
                <a:latin typeface="Times New Roman" panose="02020603050405020304" pitchFamily="18" charset="0"/>
              </a:rPr>
              <a:t>Partition wall U = 0. 4 W/(m2·K) </a:t>
            </a:r>
          </a:p>
          <a:p>
            <a:r>
              <a:rPr lang="en-US" sz="1600" b="1" dirty="0">
                <a:solidFill>
                  <a:srgbClr val="000000"/>
                </a:solidFill>
                <a:latin typeface="Times New Roman" panose="02020603050405020304" pitchFamily="18" charset="0"/>
              </a:rPr>
              <a:t>Doors </a:t>
            </a:r>
            <a:endParaRPr lang="en-US" sz="1600" dirty="0">
              <a:solidFill>
                <a:srgbClr val="000000"/>
              </a:solidFill>
              <a:latin typeface="Times New Roman" panose="02020603050405020304" pitchFamily="18" charset="0"/>
            </a:endParaRPr>
          </a:p>
          <a:p>
            <a:r>
              <a:rPr lang="pl-PL" sz="1600" dirty="0">
                <a:solidFill>
                  <a:srgbClr val="000000"/>
                </a:solidFill>
                <a:latin typeface="Times New Roman" panose="02020603050405020304" pitchFamily="18" charset="0"/>
              </a:rPr>
              <a:t>Wood, solid core U = 1.82 W/(m2·K) </a:t>
            </a:r>
            <a:endParaRPr lang="en-US" sz="1600" dirty="0" smtClean="0">
              <a:solidFill>
                <a:srgbClr val="000000"/>
              </a:solidFill>
              <a:latin typeface="Times New Roman" panose="02020603050405020304" pitchFamily="18" charset="0"/>
            </a:endParaRPr>
          </a:p>
          <a:p>
            <a:r>
              <a:rPr lang="en-US" sz="1600" dirty="0" smtClean="0"/>
              <a:t> </a:t>
            </a:r>
            <a:r>
              <a:rPr lang="en-US" sz="1600" b="1" dirty="0"/>
              <a:t>Windows </a:t>
            </a:r>
            <a:endParaRPr lang="en-US" sz="1600" dirty="0"/>
          </a:p>
          <a:p>
            <a:r>
              <a:rPr lang="pl-PL" sz="1600" dirty="0" smtClean="0"/>
              <a:t>U </a:t>
            </a:r>
            <a:r>
              <a:rPr lang="pl-PL" sz="1600" dirty="0"/>
              <a:t>= 2.84 W/(m2·K) </a:t>
            </a:r>
            <a:endParaRPr lang="en-US" sz="1600" dirty="0" smtClean="0"/>
          </a:p>
          <a:p>
            <a:r>
              <a:rPr lang="en-US" sz="1600" dirty="0" smtClean="0"/>
              <a:t>SHGC = 0.67</a:t>
            </a:r>
          </a:p>
          <a:p>
            <a:r>
              <a:rPr lang="en-US" sz="1600" dirty="0" smtClean="0"/>
              <a:t>SC=0.62</a:t>
            </a:r>
          </a:p>
          <a:p>
            <a:r>
              <a:rPr lang="en-US" sz="1600" dirty="0" smtClean="0"/>
              <a:t>CLF=0.81</a:t>
            </a:r>
            <a:endParaRPr lang="pl-PL" sz="1600" dirty="0"/>
          </a:p>
          <a:p>
            <a:r>
              <a:rPr lang="en-US" sz="1600" b="1" dirty="0" smtClean="0"/>
              <a:t>Outdoor </a:t>
            </a:r>
            <a:r>
              <a:rPr lang="en-US" sz="1600" b="1" dirty="0"/>
              <a:t>design conditions </a:t>
            </a:r>
            <a:endParaRPr lang="en-US" sz="1600" dirty="0"/>
          </a:p>
          <a:p>
            <a:r>
              <a:rPr lang="en-US" sz="1600" dirty="0"/>
              <a:t>Temperature of 35°C dry bulb with a 13 K daily range </a:t>
            </a:r>
          </a:p>
          <a:p>
            <a:r>
              <a:rPr lang="en-US" sz="1600" dirty="0"/>
              <a:t>Relative humidity ratio of 0.0136 kg </a:t>
            </a:r>
            <a:r>
              <a:rPr lang="en-US" sz="1600" dirty="0" err="1"/>
              <a:t>vapour</a:t>
            </a:r>
            <a:r>
              <a:rPr lang="en-US" sz="1600" dirty="0"/>
              <a:t>/kg dry air (23.7 °C wet bulb) </a:t>
            </a:r>
          </a:p>
        </p:txBody>
      </p:sp>
      <p:sp>
        <p:nvSpPr>
          <p:cNvPr id="5" name="Rectangle 4"/>
          <p:cNvSpPr/>
          <p:nvPr/>
        </p:nvSpPr>
        <p:spPr>
          <a:xfrm>
            <a:off x="4494264" y="746085"/>
            <a:ext cx="4368560" cy="2554545"/>
          </a:xfrm>
          <a:prstGeom prst="rect">
            <a:avLst/>
          </a:prstGeom>
        </p:spPr>
        <p:txBody>
          <a:bodyPr wrap="square">
            <a:spAutoFit/>
          </a:bodyPr>
          <a:lstStyle/>
          <a:p>
            <a:r>
              <a:rPr lang="en-US" sz="1600" b="1" dirty="0">
                <a:solidFill>
                  <a:srgbClr val="000000"/>
                </a:solidFill>
                <a:latin typeface="Times New Roman" panose="02020603050405020304" pitchFamily="18" charset="0"/>
              </a:rPr>
              <a:t>Indoor design conditions </a:t>
            </a:r>
            <a:endParaRPr lang="en-US" sz="1600" dirty="0">
              <a:solidFill>
                <a:srgbClr val="000000"/>
              </a:solidFill>
              <a:latin typeface="Times New Roman" panose="02020603050405020304" pitchFamily="18" charset="0"/>
            </a:endParaRPr>
          </a:p>
          <a:p>
            <a:r>
              <a:rPr lang="en-US" sz="1600" dirty="0">
                <a:solidFill>
                  <a:srgbClr val="000000"/>
                </a:solidFill>
                <a:latin typeface="Times New Roman" panose="02020603050405020304" pitchFamily="18" charset="0"/>
              </a:rPr>
              <a:t>Temperature of 24 °C dry bulb </a:t>
            </a:r>
          </a:p>
          <a:p>
            <a:r>
              <a:rPr lang="en-US" sz="1600" dirty="0">
                <a:solidFill>
                  <a:srgbClr val="000000"/>
                </a:solidFill>
                <a:latin typeface="Times New Roman" panose="02020603050405020304" pitchFamily="18" charset="0"/>
              </a:rPr>
              <a:t>Relative humidity ratio of 50% </a:t>
            </a:r>
          </a:p>
          <a:p>
            <a:r>
              <a:rPr lang="en-US" sz="1600" b="1" dirty="0">
                <a:solidFill>
                  <a:srgbClr val="000000"/>
                </a:solidFill>
                <a:latin typeface="Times New Roman" panose="02020603050405020304" pitchFamily="18" charset="0"/>
              </a:rPr>
              <a:t>Occupancy </a:t>
            </a:r>
            <a:endParaRPr lang="en-US" sz="1600" dirty="0">
              <a:solidFill>
                <a:srgbClr val="000000"/>
              </a:solidFill>
              <a:latin typeface="Times New Roman" panose="02020603050405020304" pitchFamily="18" charset="0"/>
            </a:endParaRPr>
          </a:p>
          <a:p>
            <a:r>
              <a:rPr lang="en-US" sz="1600" dirty="0">
                <a:solidFill>
                  <a:srgbClr val="000000"/>
                </a:solidFill>
                <a:latin typeface="Times New Roman" panose="02020603050405020304" pitchFamily="18" charset="0"/>
              </a:rPr>
              <a:t>Four </a:t>
            </a:r>
            <a:r>
              <a:rPr lang="en-US" sz="1600" dirty="0" smtClean="0">
                <a:solidFill>
                  <a:srgbClr val="000000"/>
                </a:solidFill>
                <a:latin typeface="Times New Roman" panose="02020603050405020304" pitchFamily="18" charset="0"/>
              </a:rPr>
              <a:t>persons</a:t>
            </a:r>
            <a:r>
              <a:rPr lang="en-US" sz="1600" dirty="0" smtClean="0">
                <a:solidFill>
                  <a:srgbClr val="000000"/>
                </a:solidFill>
                <a:latin typeface="Times New Roman" panose="02020603050405020304" pitchFamily="18" charset="0"/>
              </a:rPr>
              <a:t>, </a:t>
            </a:r>
            <a:r>
              <a:rPr lang="en-US" sz="1600" dirty="0" err="1" smtClean="0">
                <a:solidFill>
                  <a:srgbClr val="000000"/>
                </a:solidFill>
                <a:latin typeface="Times New Roman" panose="02020603050405020304" pitchFamily="18" charset="0"/>
              </a:rPr>
              <a:t>qs</a:t>
            </a:r>
            <a:r>
              <a:rPr lang="en-US" sz="1600" dirty="0" smtClean="0">
                <a:solidFill>
                  <a:srgbClr val="000000"/>
                </a:solidFill>
                <a:latin typeface="Times New Roman" panose="02020603050405020304" pitchFamily="18" charset="0"/>
              </a:rPr>
              <a:t>= 67w per person, CLF= 0.8 </a:t>
            </a:r>
          </a:p>
          <a:p>
            <a:r>
              <a:rPr lang="en-US" sz="1600" dirty="0" err="1" smtClean="0">
                <a:solidFill>
                  <a:srgbClr val="000000"/>
                </a:solidFill>
                <a:latin typeface="Times New Roman" panose="02020603050405020304" pitchFamily="18" charset="0"/>
              </a:rPr>
              <a:t>ql</a:t>
            </a:r>
            <a:r>
              <a:rPr lang="en-US" sz="1600" dirty="0" smtClean="0">
                <a:solidFill>
                  <a:srgbClr val="000000"/>
                </a:solidFill>
                <a:latin typeface="Times New Roman" panose="02020603050405020304" pitchFamily="18" charset="0"/>
              </a:rPr>
              <a:t>=31w </a:t>
            </a:r>
            <a:r>
              <a:rPr lang="en-US" sz="1600" dirty="0" smtClean="0">
                <a:solidFill>
                  <a:srgbClr val="000000"/>
                </a:solidFill>
                <a:latin typeface="Times New Roman" panose="02020603050405020304" pitchFamily="18" charset="0"/>
              </a:rPr>
              <a:t>per person</a:t>
            </a:r>
            <a:endParaRPr lang="en-US" sz="1600" dirty="0">
              <a:solidFill>
                <a:srgbClr val="000000"/>
              </a:solidFill>
              <a:latin typeface="Times New Roman" panose="02020603050405020304" pitchFamily="18" charset="0"/>
            </a:endParaRPr>
          </a:p>
          <a:p>
            <a:r>
              <a:rPr lang="en-US" sz="1600" b="1" dirty="0">
                <a:solidFill>
                  <a:srgbClr val="000000"/>
                </a:solidFill>
                <a:latin typeface="Times New Roman" panose="02020603050405020304" pitchFamily="18" charset="0"/>
              </a:rPr>
              <a:t>Appliances and lights </a:t>
            </a:r>
            <a:endParaRPr lang="en-US" sz="1600" dirty="0">
              <a:solidFill>
                <a:srgbClr val="000000"/>
              </a:solidFill>
              <a:latin typeface="Times New Roman" panose="02020603050405020304" pitchFamily="18" charset="0"/>
            </a:endParaRPr>
          </a:p>
          <a:p>
            <a:r>
              <a:rPr lang="en-US" sz="1600" dirty="0">
                <a:solidFill>
                  <a:srgbClr val="000000"/>
                </a:solidFill>
                <a:latin typeface="Times New Roman" panose="02020603050405020304" pitchFamily="18" charset="0"/>
              </a:rPr>
              <a:t>470 W for the kitchen and 50% in the living </a:t>
            </a:r>
            <a:r>
              <a:rPr lang="en-US" sz="1600" dirty="0" smtClean="0">
                <a:solidFill>
                  <a:srgbClr val="000000"/>
                </a:solidFill>
                <a:latin typeface="Times New Roman" panose="02020603050405020304" pitchFamily="18" charset="0"/>
              </a:rPr>
              <a:t>room</a:t>
            </a:r>
          </a:p>
          <a:p>
            <a:r>
              <a:rPr lang="en-US" sz="1600" dirty="0" err="1" smtClean="0">
                <a:solidFill>
                  <a:srgbClr val="000000"/>
                </a:solidFill>
                <a:latin typeface="Times New Roman" panose="02020603050405020304" pitchFamily="18" charset="0"/>
              </a:rPr>
              <a:t>CLTDc</a:t>
            </a:r>
            <a:r>
              <a:rPr lang="en-US" sz="1600" dirty="0" smtClean="0">
                <a:solidFill>
                  <a:srgbClr val="000000"/>
                </a:solidFill>
                <a:latin typeface="Times New Roman" panose="02020603050405020304" pitchFamily="18" charset="0"/>
              </a:rPr>
              <a:t> west = 14   part = 7     roof=27</a:t>
            </a:r>
            <a:endParaRPr lang="en-US" sz="1600" dirty="0">
              <a:solidFill>
                <a:srgbClr val="000000"/>
              </a:solidFill>
              <a:latin typeface="Times New Roman" panose="02020603050405020304" pitchFamily="18" charset="0"/>
            </a:endParaRPr>
          </a:p>
          <a:p>
            <a:r>
              <a:rPr lang="en-US" sz="1600" dirty="0">
                <a:solidFill>
                  <a:srgbClr val="000000"/>
                </a:solidFill>
                <a:latin typeface="Times New Roman" panose="02020603050405020304" pitchFamily="18" charset="0"/>
              </a:rPr>
              <a:t>Find the </a:t>
            </a:r>
            <a:r>
              <a:rPr lang="en-US" sz="1600" dirty="0" smtClean="0">
                <a:solidFill>
                  <a:srgbClr val="000000"/>
                </a:solidFill>
                <a:latin typeface="Times New Roman" panose="02020603050405020304" pitchFamily="18" charset="0"/>
              </a:rPr>
              <a:t>cooling load for living room? </a:t>
            </a:r>
            <a:endParaRPr lang="en-US" sz="1600" dirty="0"/>
          </a:p>
        </p:txBody>
      </p:sp>
      <p:sp>
        <p:nvSpPr>
          <p:cNvPr id="6" name="Rectangle 5"/>
          <p:cNvSpPr/>
          <p:nvPr/>
        </p:nvSpPr>
        <p:spPr>
          <a:xfrm>
            <a:off x="4494264" y="3300630"/>
            <a:ext cx="4572000" cy="1815882"/>
          </a:xfrm>
          <a:prstGeom prst="rect">
            <a:avLst/>
          </a:prstGeom>
        </p:spPr>
        <p:txBody>
          <a:bodyPr>
            <a:spAutoFit/>
          </a:bodyPr>
          <a:lstStyle/>
          <a:p>
            <a:r>
              <a:rPr lang="en-US" sz="1600" b="1" dirty="0" smtClean="0">
                <a:solidFill>
                  <a:srgbClr val="000000"/>
                </a:solidFill>
                <a:latin typeface="Times New Roman" panose="02020603050405020304" pitchFamily="18" charset="0"/>
              </a:rPr>
              <a:t>Solution</a:t>
            </a:r>
          </a:p>
          <a:p>
            <a:r>
              <a:rPr lang="en-US" sz="1600" b="1" dirty="0" smtClean="0">
                <a:solidFill>
                  <a:srgbClr val="000000"/>
                </a:solidFill>
                <a:latin typeface="Times New Roman" panose="02020603050405020304" pitchFamily="18" charset="0"/>
              </a:rPr>
              <a:t>Sensible Load </a:t>
            </a:r>
            <a:endParaRPr lang="en-US" sz="1600" dirty="0">
              <a:solidFill>
                <a:srgbClr val="000000"/>
              </a:solidFill>
              <a:latin typeface="Times New Roman" panose="02020603050405020304" pitchFamily="18" charset="0"/>
            </a:endParaRPr>
          </a:p>
          <a:p>
            <a:r>
              <a:rPr lang="en-US" sz="1600" dirty="0">
                <a:solidFill>
                  <a:srgbClr val="000000"/>
                </a:solidFill>
                <a:latin typeface="Times New Roman" panose="02020603050405020304" pitchFamily="18" charset="0"/>
              </a:rPr>
              <a:t>The cooling load must be made on a room-by-room basis to determine the proper distribution of air. </a:t>
            </a:r>
            <a:endParaRPr lang="en-US" sz="1600" dirty="0" smtClean="0">
              <a:solidFill>
                <a:srgbClr val="000000"/>
              </a:solidFill>
              <a:latin typeface="Times New Roman" panose="02020603050405020304" pitchFamily="18" charset="0"/>
            </a:endParaRPr>
          </a:p>
          <a:p>
            <a:r>
              <a:rPr lang="en-US" sz="1600" dirty="0"/>
              <a:t>Sensible heat gains </a:t>
            </a:r>
          </a:p>
          <a:p>
            <a:r>
              <a:rPr lang="en-US" sz="1600" dirty="0"/>
              <a:t>For walls, roof and doors </a:t>
            </a:r>
          </a:p>
          <a:p>
            <a:r>
              <a:rPr lang="en-US" sz="1600" dirty="0" smtClean="0"/>
              <a:t>                                   Q=U A </a:t>
            </a:r>
            <a:r>
              <a:rPr lang="en-US" sz="1600" dirty="0" err="1" smtClean="0"/>
              <a:t>CLTD</a:t>
            </a:r>
            <a:r>
              <a:rPr lang="en-US" sz="1200" dirty="0" err="1" smtClean="0"/>
              <a:t>c</a:t>
            </a:r>
            <a:endParaRPr lang="en-US" sz="1200" dirty="0"/>
          </a:p>
        </p:txBody>
      </p:sp>
      <p:sp>
        <p:nvSpPr>
          <p:cNvPr id="9" name="TextBox 8"/>
          <p:cNvSpPr txBox="1"/>
          <p:nvPr/>
        </p:nvSpPr>
        <p:spPr>
          <a:xfrm>
            <a:off x="4494264" y="5113104"/>
            <a:ext cx="4025461" cy="923330"/>
          </a:xfrm>
          <a:prstGeom prst="rect">
            <a:avLst/>
          </a:prstGeom>
          <a:noFill/>
        </p:spPr>
        <p:txBody>
          <a:bodyPr wrap="none" rtlCol="0">
            <a:spAutoFit/>
          </a:bodyPr>
          <a:lstStyle/>
          <a:p>
            <a:r>
              <a:rPr lang="en-US" dirty="0" smtClean="0"/>
              <a:t>Wall- west wall  </a:t>
            </a:r>
          </a:p>
          <a:p>
            <a:r>
              <a:rPr lang="en-US" dirty="0" smtClean="0"/>
              <a:t>A=(6.1*2.4)-(0.9*2.1)-(1.8*2.4) = 8.43m2</a:t>
            </a:r>
          </a:p>
          <a:p>
            <a:r>
              <a:rPr lang="en-US" dirty="0" smtClean="0"/>
              <a:t>Q= 0.34*8.43*14 = 40.1W</a:t>
            </a:r>
            <a:endParaRPr lang="en-US" dirty="0"/>
          </a:p>
        </p:txBody>
      </p:sp>
    </p:spTree>
    <p:extLst>
      <p:ext uri="{BB962C8B-B14F-4D97-AF65-F5344CB8AC3E}">
        <p14:creationId xmlns:p14="http://schemas.microsoft.com/office/powerpoint/2010/main" val="3342456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9" name="TextBox 8"/>
          <p:cNvSpPr txBox="1"/>
          <p:nvPr/>
        </p:nvSpPr>
        <p:spPr>
          <a:xfrm>
            <a:off x="323528" y="1196752"/>
            <a:ext cx="2440092" cy="646331"/>
          </a:xfrm>
          <a:prstGeom prst="rect">
            <a:avLst/>
          </a:prstGeom>
          <a:noFill/>
        </p:spPr>
        <p:txBody>
          <a:bodyPr wrap="none" rtlCol="0">
            <a:spAutoFit/>
          </a:bodyPr>
          <a:lstStyle/>
          <a:p>
            <a:r>
              <a:rPr lang="en-US" dirty="0" smtClean="0"/>
              <a:t>A=(7.3*2.4) = 17.52 m2</a:t>
            </a:r>
          </a:p>
          <a:p>
            <a:r>
              <a:rPr lang="en-US" dirty="0" smtClean="0"/>
              <a:t>Q= 0.4 *17.52*7 = 49 W</a:t>
            </a:r>
            <a:endParaRPr lang="en-US" dirty="0"/>
          </a:p>
        </p:txBody>
      </p:sp>
      <p:sp>
        <p:nvSpPr>
          <p:cNvPr id="11" name="TextBox 10"/>
          <p:cNvSpPr txBox="1"/>
          <p:nvPr/>
        </p:nvSpPr>
        <p:spPr>
          <a:xfrm>
            <a:off x="323528" y="758270"/>
            <a:ext cx="1432443" cy="369332"/>
          </a:xfrm>
          <a:prstGeom prst="rect">
            <a:avLst/>
          </a:prstGeom>
          <a:noFill/>
        </p:spPr>
        <p:txBody>
          <a:bodyPr wrap="none" rtlCol="0">
            <a:spAutoFit/>
          </a:bodyPr>
          <a:lstStyle/>
          <a:p>
            <a:r>
              <a:rPr lang="en-US" dirty="0" smtClean="0"/>
              <a:t>Partition wall</a:t>
            </a:r>
            <a:endParaRPr lang="en-US" dirty="0"/>
          </a:p>
        </p:txBody>
      </p:sp>
      <p:sp>
        <p:nvSpPr>
          <p:cNvPr id="3" name="Rectangle 2"/>
          <p:cNvSpPr/>
          <p:nvPr/>
        </p:nvSpPr>
        <p:spPr>
          <a:xfrm>
            <a:off x="225738" y="1912233"/>
            <a:ext cx="4572000" cy="1200329"/>
          </a:xfrm>
          <a:prstGeom prst="rect">
            <a:avLst/>
          </a:prstGeom>
        </p:spPr>
        <p:txBody>
          <a:bodyPr>
            <a:spAutoFit/>
          </a:bodyPr>
          <a:lstStyle/>
          <a:p>
            <a:r>
              <a:rPr lang="en-US" dirty="0">
                <a:solidFill>
                  <a:srgbClr val="000000"/>
                </a:solidFill>
                <a:latin typeface="Times New Roman" panose="02020603050405020304" pitchFamily="18" charset="0"/>
              </a:rPr>
              <a:t>Roof </a:t>
            </a:r>
            <a:endParaRPr lang="en-US" dirty="0" smtClean="0">
              <a:solidFill>
                <a:srgbClr val="000000"/>
              </a:solidFill>
              <a:latin typeface="Times New Roman" panose="02020603050405020304" pitchFamily="18" charset="0"/>
            </a:endParaRPr>
          </a:p>
          <a:p>
            <a:r>
              <a:rPr lang="en-US" dirty="0"/>
              <a:t>A=(</a:t>
            </a:r>
            <a:r>
              <a:rPr lang="en-US" dirty="0" smtClean="0"/>
              <a:t>7.3*6.1) </a:t>
            </a:r>
            <a:r>
              <a:rPr lang="en-US" dirty="0"/>
              <a:t>= </a:t>
            </a:r>
            <a:r>
              <a:rPr lang="en-US" dirty="0" smtClean="0"/>
              <a:t>44.53 </a:t>
            </a:r>
            <a:r>
              <a:rPr lang="en-US" dirty="0"/>
              <a:t>m2</a:t>
            </a:r>
          </a:p>
          <a:p>
            <a:r>
              <a:rPr lang="en-US" dirty="0"/>
              <a:t>Q= </a:t>
            </a:r>
            <a:r>
              <a:rPr lang="en-US" dirty="0" smtClean="0"/>
              <a:t>0.28 *44.53*27 </a:t>
            </a:r>
            <a:r>
              <a:rPr lang="en-US" dirty="0"/>
              <a:t>= </a:t>
            </a:r>
            <a:r>
              <a:rPr lang="en-US" dirty="0" smtClean="0"/>
              <a:t>336.6 </a:t>
            </a:r>
            <a:r>
              <a:rPr lang="en-US" dirty="0"/>
              <a:t>W</a:t>
            </a:r>
          </a:p>
          <a:p>
            <a:endParaRPr lang="en-US" dirty="0">
              <a:solidFill>
                <a:srgbClr val="000000"/>
              </a:solidFill>
              <a:latin typeface="Times New Roman" panose="02020603050405020304" pitchFamily="18" charset="0"/>
            </a:endParaRPr>
          </a:p>
        </p:txBody>
      </p:sp>
      <p:sp>
        <p:nvSpPr>
          <p:cNvPr id="12" name="Rectangle 11"/>
          <p:cNvSpPr/>
          <p:nvPr/>
        </p:nvSpPr>
        <p:spPr>
          <a:xfrm>
            <a:off x="225738" y="2924944"/>
            <a:ext cx="4572000" cy="1200329"/>
          </a:xfrm>
          <a:prstGeom prst="rect">
            <a:avLst/>
          </a:prstGeom>
        </p:spPr>
        <p:txBody>
          <a:bodyPr>
            <a:spAutoFit/>
          </a:bodyPr>
          <a:lstStyle/>
          <a:p>
            <a:r>
              <a:rPr lang="en-US" dirty="0" smtClean="0">
                <a:solidFill>
                  <a:srgbClr val="000000"/>
                </a:solidFill>
                <a:latin typeface="Times New Roman" panose="02020603050405020304" pitchFamily="18" charset="0"/>
              </a:rPr>
              <a:t>door </a:t>
            </a:r>
          </a:p>
          <a:p>
            <a:r>
              <a:rPr lang="en-US" dirty="0"/>
              <a:t>A</a:t>
            </a:r>
            <a:r>
              <a:rPr lang="en-US" dirty="0" smtClean="0"/>
              <a:t>=(0.9*2.1) </a:t>
            </a:r>
            <a:r>
              <a:rPr lang="en-US" dirty="0"/>
              <a:t>= </a:t>
            </a:r>
            <a:r>
              <a:rPr lang="en-US" dirty="0" smtClean="0"/>
              <a:t>1.89 </a:t>
            </a:r>
            <a:r>
              <a:rPr lang="en-US" dirty="0"/>
              <a:t>m2</a:t>
            </a:r>
          </a:p>
          <a:p>
            <a:r>
              <a:rPr lang="en-US" dirty="0"/>
              <a:t>Q= </a:t>
            </a:r>
            <a:r>
              <a:rPr lang="en-US" dirty="0" smtClean="0"/>
              <a:t>1.82 *1.89*14 </a:t>
            </a:r>
            <a:r>
              <a:rPr lang="en-US" dirty="0"/>
              <a:t>= </a:t>
            </a:r>
            <a:r>
              <a:rPr lang="en-US" dirty="0" smtClean="0"/>
              <a:t>48 </a:t>
            </a:r>
            <a:r>
              <a:rPr lang="en-US" dirty="0"/>
              <a:t>W</a:t>
            </a:r>
          </a:p>
          <a:p>
            <a:endParaRPr lang="en-US" dirty="0">
              <a:solidFill>
                <a:srgbClr val="000000"/>
              </a:solidFill>
              <a:latin typeface="Times New Roman" panose="02020603050405020304" pitchFamily="18" charset="0"/>
            </a:endParaRPr>
          </a:p>
        </p:txBody>
      </p:sp>
      <p:sp>
        <p:nvSpPr>
          <p:cNvPr id="13" name="Rectangle 12"/>
          <p:cNvSpPr/>
          <p:nvPr/>
        </p:nvSpPr>
        <p:spPr>
          <a:xfrm>
            <a:off x="224554" y="3897193"/>
            <a:ext cx="4572000" cy="2246769"/>
          </a:xfrm>
          <a:prstGeom prst="rect">
            <a:avLst/>
          </a:prstGeom>
        </p:spPr>
        <p:txBody>
          <a:bodyPr>
            <a:spAutoFit/>
          </a:bodyPr>
          <a:lstStyle/>
          <a:p>
            <a:r>
              <a:rPr lang="en-US" dirty="0" smtClean="0">
                <a:solidFill>
                  <a:srgbClr val="000000"/>
                </a:solidFill>
                <a:latin typeface="Times New Roman" panose="02020603050405020304" pitchFamily="18" charset="0"/>
              </a:rPr>
              <a:t>Window, </a:t>
            </a:r>
          </a:p>
          <a:p>
            <a:r>
              <a:rPr lang="en-US" dirty="0" err="1" smtClean="0">
                <a:solidFill>
                  <a:srgbClr val="000000"/>
                </a:solidFill>
                <a:latin typeface="Times New Roman" panose="02020603050405020304" pitchFamily="18" charset="0"/>
              </a:rPr>
              <a:t>Q</a:t>
            </a:r>
            <a:r>
              <a:rPr lang="en-US" sz="1400" dirty="0" err="1" smtClean="0">
                <a:solidFill>
                  <a:srgbClr val="000000"/>
                </a:solidFill>
                <a:latin typeface="Times New Roman" panose="02020603050405020304" pitchFamily="18" charset="0"/>
              </a:rPr>
              <a:t>cond</a:t>
            </a:r>
            <a:r>
              <a:rPr lang="en-US" dirty="0" smtClean="0">
                <a:solidFill>
                  <a:srgbClr val="000000"/>
                </a:solidFill>
                <a:latin typeface="Times New Roman" panose="02020603050405020304" pitchFamily="18" charset="0"/>
              </a:rPr>
              <a:t>=U*A*CLTD = 2.84*4.32*14=171.76w</a:t>
            </a:r>
          </a:p>
          <a:p>
            <a:r>
              <a:rPr lang="en-US" dirty="0" smtClean="0"/>
              <a:t>A</a:t>
            </a:r>
            <a:r>
              <a:rPr lang="en-US" dirty="0" smtClean="0"/>
              <a:t>=(1.8*2.4) = 4.32 m2</a:t>
            </a:r>
          </a:p>
          <a:p>
            <a:endParaRPr lang="en-US" sz="1400" dirty="0"/>
          </a:p>
          <a:p>
            <a:r>
              <a:rPr lang="en-US" dirty="0" err="1"/>
              <a:t>Q</a:t>
            </a:r>
            <a:r>
              <a:rPr lang="en-US" sz="1400" dirty="0" err="1"/>
              <a:t>sol</a:t>
            </a:r>
            <a:r>
              <a:rPr lang="en-US" dirty="0"/>
              <a:t>= </a:t>
            </a:r>
            <a:r>
              <a:rPr lang="en-US" dirty="0" smtClean="0"/>
              <a:t>A*SHGC*SC*CLF = 4.32*0.67*0.62*0.81=1.45w</a:t>
            </a:r>
            <a:endParaRPr lang="en-US" dirty="0"/>
          </a:p>
          <a:p>
            <a:endParaRPr lang="en-US" dirty="0"/>
          </a:p>
          <a:p>
            <a:endParaRPr lang="en-US"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180282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11" name="TextBox 10"/>
          <p:cNvSpPr txBox="1"/>
          <p:nvPr/>
        </p:nvSpPr>
        <p:spPr>
          <a:xfrm>
            <a:off x="323528" y="758270"/>
            <a:ext cx="3324949" cy="646331"/>
          </a:xfrm>
          <a:prstGeom prst="rect">
            <a:avLst/>
          </a:prstGeom>
          <a:noFill/>
        </p:spPr>
        <p:txBody>
          <a:bodyPr wrap="none" rtlCol="0">
            <a:spAutoFit/>
          </a:bodyPr>
          <a:lstStyle/>
          <a:p>
            <a:r>
              <a:rPr lang="en-US" dirty="0"/>
              <a:t>Occupancy </a:t>
            </a:r>
            <a:endParaRPr lang="en-US" dirty="0" smtClean="0"/>
          </a:p>
          <a:p>
            <a:r>
              <a:rPr lang="en-US" dirty="0" smtClean="0"/>
              <a:t>Q </a:t>
            </a:r>
            <a:r>
              <a:rPr lang="en-US" dirty="0" smtClean="0"/>
              <a:t>=</a:t>
            </a:r>
            <a:r>
              <a:rPr lang="en-US" dirty="0" err="1" smtClean="0"/>
              <a:t>qs</a:t>
            </a:r>
            <a:r>
              <a:rPr lang="en-US" dirty="0" smtClean="0"/>
              <a:t>*n*CLF</a:t>
            </a:r>
            <a:r>
              <a:rPr lang="en-US" dirty="0" smtClean="0"/>
              <a:t>= 67 *4 *0.8= 214W </a:t>
            </a:r>
            <a:endParaRPr lang="en-US" dirty="0"/>
          </a:p>
        </p:txBody>
      </p:sp>
      <p:sp>
        <p:nvSpPr>
          <p:cNvPr id="2" name="Rectangle 1"/>
          <p:cNvSpPr/>
          <p:nvPr/>
        </p:nvSpPr>
        <p:spPr>
          <a:xfrm>
            <a:off x="323528" y="1512566"/>
            <a:ext cx="4572000" cy="923330"/>
          </a:xfrm>
          <a:prstGeom prst="rect">
            <a:avLst/>
          </a:prstGeom>
        </p:spPr>
        <p:txBody>
          <a:bodyPr>
            <a:spAutoFit/>
          </a:bodyPr>
          <a:lstStyle/>
          <a:p>
            <a:r>
              <a:rPr lang="en-US" dirty="0">
                <a:solidFill>
                  <a:srgbClr val="000000"/>
                </a:solidFill>
                <a:latin typeface="Times New Roman" panose="02020603050405020304" pitchFamily="18" charset="0"/>
              </a:rPr>
              <a:t>Appliances (assuming that 50% of the kitchen load is picked up in the living room) </a:t>
            </a:r>
          </a:p>
          <a:p>
            <a:r>
              <a:rPr lang="pl-PL" dirty="0" smtClean="0">
                <a:solidFill>
                  <a:srgbClr val="000000"/>
                </a:solidFill>
                <a:latin typeface="Times New Roman" panose="02020603050405020304" pitchFamily="18" charset="0"/>
              </a:rPr>
              <a:t>Q </a:t>
            </a:r>
            <a:r>
              <a:rPr lang="en-US" dirty="0" smtClean="0">
                <a:solidFill>
                  <a:srgbClr val="000000"/>
                </a:solidFill>
                <a:latin typeface="Times New Roman" panose="02020603050405020304" pitchFamily="18" charset="0"/>
              </a:rPr>
              <a:t>=470*0.5 = 235W</a:t>
            </a:r>
            <a:endParaRPr lang="en-US" dirty="0"/>
          </a:p>
        </p:txBody>
      </p:sp>
      <p:sp>
        <p:nvSpPr>
          <p:cNvPr id="16" name="Rectangle 15"/>
          <p:cNvSpPr/>
          <p:nvPr/>
        </p:nvSpPr>
        <p:spPr>
          <a:xfrm>
            <a:off x="323528" y="2527402"/>
            <a:ext cx="4572000" cy="923330"/>
          </a:xfrm>
          <a:prstGeom prst="rect">
            <a:avLst/>
          </a:prstGeom>
        </p:spPr>
        <p:txBody>
          <a:bodyPr>
            <a:spAutoFit/>
          </a:bodyPr>
          <a:lstStyle/>
          <a:p>
            <a:r>
              <a:rPr lang="en-US" dirty="0" err="1" smtClean="0">
                <a:solidFill>
                  <a:srgbClr val="000000"/>
                </a:solidFill>
                <a:latin typeface="Times New Roman" panose="02020603050405020304" pitchFamily="18" charset="0"/>
              </a:rPr>
              <a:t>Infilteration</a:t>
            </a:r>
            <a:endParaRPr lang="en-US" dirty="0" smtClean="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V = 14.85l/s</a:t>
            </a:r>
            <a:endParaRPr lang="en-US" dirty="0">
              <a:solidFill>
                <a:srgbClr val="000000"/>
              </a:solidFill>
              <a:latin typeface="Times New Roman" panose="02020603050405020304" pitchFamily="18" charset="0"/>
            </a:endParaRPr>
          </a:p>
          <a:p>
            <a:r>
              <a:rPr lang="pl-PL" dirty="0" smtClean="0">
                <a:solidFill>
                  <a:srgbClr val="000000"/>
                </a:solidFill>
                <a:latin typeface="Times New Roman" panose="02020603050405020304" pitchFamily="18" charset="0"/>
              </a:rPr>
              <a:t>Q </a:t>
            </a:r>
            <a:r>
              <a:rPr lang="en-US" dirty="0" smtClean="0">
                <a:solidFill>
                  <a:srgbClr val="000000"/>
                </a:solidFill>
                <a:latin typeface="Times New Roman" panose="02020603050405020304" pitchFamily="18" charset="0"/>
              </a:rPr>
              <a:t>=1.22 V TD = </a:t>
            </a:r>
            <a:r>
              <a:rPr lang="en-US" dirty="0" smtClean="0">
                <a:solidFill>
                  <a:srgbClr val="000000"/>
                </a:solidFill>
                <a:latin typeface="Times New Roman" panose="02020603050405020304" pitchFamily="18" charset="0"/>
              </a:rPr>
              <a:t>1.22*14.85</a:t>
            </a:r>
            <a:r>
              <a:rPr lang="en-US" dirty="0" smtClean="0">
                <a:solidFill>
                  <a:srgbClr val="000000"/>
                </a:solidFill>
                <a:latin typeface="Times New Roman" panose="02020603050405020304" pitchFamily="18" charset="0"/>
              </a:rPr>
              <a:t>*(</a:t>
            </a:r>
            <a:r>
              <a:rPr lang="en-US" dirty="0" smtClean="0">
                <a:solidFill>
                  <a:srgbClr val="000000"/>
                </a:solidFill>
                <a:latin typeface="Times New Roman" panose="02020603050405020304" pitchFamily="18" charset="0"/>
              </a:rPr>
              <a:t>35-24</a:t>
            </a:r>
            <a:r>
              <a:rPr lang="en-US" dirty="0" smtClean="0">
                <a:solidFill>
                  <a:srgbClr val="000000"/>
                </a:solidFill>
                <a:latin typeface="Times New Roman" panose="02020603050405020304" pitchFamily="18" charset="0"/>
              </a:rPr>
              <a:t>) = 217.4W</a:t>
            </a:r>
            <a:endParaRPr lang="en-US" dirty="0"/>
          </a:p>
        </p:txBody>
      </p:sp>
      <p:sp>
        <p:nvSpPr>
          <p:cNvPr id="3" name="Rectangle 2"/>
          <p:cNvSpPr/>
          <p:nvPr/>
        </p:nvSpPr>
        <p:spPr>
          <a:xfrm>
            <a:off x="224554" y="3933056"/>
            <a:ext cx="8438182" cy="1754326"/>
          </a:xfrm>
          <a:prstGeom prst="rect">
            <a:avLst/>
          </a:prstGeom>
        </p:spPr>
        <p:txBody>
          <a:bodyPr wrap="square">
            <a:spAutoFit/>
          </a:bodyPr>
          <a:lstStyle/>
          <a:p>
            <a:r>
              <a:rPr lang="en-US" b="1" dirty="0">
                <a:latin typeface="Times New Roman" panose="02020603050405020304" pitchFamily="18" charset="0"/>
              </a:rPr>
              <a:t>Latent </a:t>
            </a:r>
            <a:r>
              <a:rPr lang="en-US" b="1" dirty="0" smtClean="0">
                <a:latin typeface="Times New Roman" panose="02020603050405020304" pitchFamily="18" charset="0"/>
              </a:rPr>
              <a:t>Load</a:t>
            </a:r>
            <a:endParaRPr lang="en-US" b="1" dirty="0">
              <a:latin typeface="Times New Roman" panose="02020603050405020304" pitchFamily="18" charset="0"/>
            </a:endParaRPr>
          </a:p>
          <a:p>
            <a:r>
              <a:rPr lang="en-US" dirty="0" smtClean="0"/>
              <a:t>Occupancy</a:t>
            </a:r>
          </a:p>
          <a:p>
            <a:r>
              <a:rPr lang="en-US" dirty="0" smtClean="0"/>
              <a:t>Q = </a:t>
            </a:r>
            <a:r>
              <a:rPr lang="en-US" dirty="0" err="1" smtClean="0"/>
              <a:t>ql</a:t>
            </a:r>
            <a:r>
              <a:rPr lang="en-US" dirty="0" smtClean="0"/>
              <a:t>*n</a:t>
            </a:r>
            <a:r>
              <a:rPr lang="en-US" dirty="0" smtClean="0"/>
              <a:t>= 31*4=124W</a:t>
            </a:r>
          </a:p>
          <a:p>
            <a:r>
              <a:rPr lang="en-US" dirty="0" err="1" smtClean="0"/>
              <a:t>Infilteration</a:t>
            </a:r>
            <a:endParaRPr lang="en-US" dirty="0" smtClean="0"/>
          </a:p>
          <a:p>
            <a:r>
              <a:rPr lang="de-DE" dirty="0" smtClean="0"/>
              <a:t>QL </a:t>
            </a:r>
            <a:r>
              <a:rPr lang="de-DE" dirty="0"/>
              <a:t>= 3010 V. (Wi – Wo) </a:t>
            </a:r>
            <a:r>
              <a:rPr lang="de-DE" dirty="0" smtClean="0"/>
              <a:t>, V = 14.851, from chart </a:t>
            </a:r>
            <a:r>
              <a:rPr lang="de-DE" dirty="0"/>
              <a:t>Wi= </a:t>
            </a:r>
            <a:r>
              <a:rPr lang="de-DE" dirty="0" smtClean="0"/>
              <a:t>0.0093, Wo=0.0136</a:t>
            </a:r>
          </a:p>
          <a:p>
            <a:r>
              <a:rPr lang="de-DE" dirty="0" smtClean="0"/>
              <a:t>Ql=  3010*14.851*(0.0136-0.0093) = 192w </a:t>
            </a:r>
            <a:endParaRPr lang="en-US" dirty="0"/>
          </a:p>
        </p:txBody>
      </p:sp>
      <p:sp>
        <p:nvSpPr>
          <p:cNvPr id="4" name="TextBox 3"/>
          <p:cNvSpPr txBox="1"/>
          <p:nvPr/>
        </p:nvSpPr>
        <p:spPr>
          <a:xfrm>
            <a:off x="277226" y="3538806"/>
            <a:ext cx="6959149" cy="369332"/>
          </a:xfrm>
          <a:prstGeom prst="rect">
            <a:avLst/>
          </a:prstGeom>
          <a:noFill/>
        </p:spPr>
        <p:txBody>
          <a:bodyPr wrap="none" rtlCol="0">
            <a:spAutoFit/>
          </a:bodyPr>
          <a:lstStyle/>
          <a:p>
            <a:r>
              <a:rPr lang="en-US" dirty="0" smtClean="0"/>
              <a:t>Qs </a:t>
            </a:r>
            <a:r>
              <a:rPr lang="en-US" dirty="0" smtClean="0"/>
              <a:t>total=TSCL </a:t>
            </a:r>
            <a:r>
              <a:rPr lang="en-US" dirty="0" smtClean="0"/>
              <a:t>= 49+336.6+48+171.76+1.45+214+235+217.4=1273.21W  </a:t>
            </a:r>
            <a:endParaRPr lang="en-US" dirty="0"/>
          </a:p>
        </p:txBody>
      </p:sp>
      <p:sp>
        <p:nvSpPr>
          <p:cNvPr id="5" name="TextBox 4"/>
          <p:cNvSpPr txBox="1"/>
          <p:nvPr/>
        </p:nvSpPr>
        <p:spPr>
          <a:xfrm>
            <a:off x="246322" y="5606082"/>
            <a:ext cx="2590517" cy="369332"/>
          </a:xfrm>
          <a:prstGeom prst="rect">
            <a:avLst/>
          </a:prstGeom>
          <a:noFill/>
        </p:spPr>
        <p:txBody>
          <a:bodyPr wrap="none" rtlCol="0">
            <a:spAutoFit/>
          </a:bodyPr>
          <a:lstStyle/>
          <a:p>
            <a:r>
              <a:rPr lang="en-US" dirty="0" err="1" smtClean="0"/>
              <a:t>Ql</a:t>
            </a:r>
            <a:r>
              <a:rPr lang="en-US" dirty="0" smtClean="0"/>
              <a:t> total = 124+192=316W</a:t>
            </a:r>
            <a:endParaRPr lang="en-US" dirty="0"/>
          </a:p>
        </p:txBody>
      </p:sp>
      <p:sp>
        <p:nvSpPr>
          <p:cNvPr id="6" name="TextBox 5"/>
          <p:cNvSpPr txBox="1"/>
          <p:nvPr/>
        </p:nvSpPr>
        <p:spPr>
          <a:xfrm>
            <a:off x="277226" y="6067934"/>
            <a:ext cx="8166659" cy="369332"/>
          </a:xfrm>
          <a:prstGeom prst="rect">
            <a:avLst/>
          </a:prstGeom>
          <a:noFill/>
        </p:spPr>
        <p:txBody>
          <a:bodyPr wrap="none" rtlCol="0">
            <a:spAutoFit/>
          </a:bodyPr>
          <a:lstStyle/>
          <a:p>
            <a:r>
              <a:rPr lang="en-US" b="1" dirty="0"/>
              <a:t>Room cooling load = 316+1273.21=1589.21w =1.589Kw = 1.589* 0.284345 =</a:t>
            </a:r>
            <a:r>
              <a:rPr lang="en-US" b="1" dirty="0" smtClean="0"/>
              <a:t>0.45 RT </a:t>
            </a:r>
            <a:endParaRPr lang="en-US" b="1" dirty="0"/>
          </a:p>
        </p:txBody>
      </p:sp>
    </p:spTree>
    <p:extLst>
      <p:ext uri="{BB962C8B-B14F-4D97-AF65-F5344CB8AC3E}">
        <p14:creationId xmlns:p14="http://schemas.microsoft.com/office/powerpoint/2010/main" val="85332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428605"/>
            <a:ext cx="864399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3600" dirty="0" smtClean="0">
                <a:latin typeface="Arial Black" pitchFamily="34" charset="0"/>
                <a:cs typeface="(AH) Manal Black" pitchFamily="2" charset="-78"/>
              </a:rPr>
              <a:t>HVAC</a:t>
            </a:r>
            <a:endParaRPr lang="en-US" sz="2400" b="1" dirty="0" smtClean="0">
              <a:latin typeface="Arial Black" pitchFamily="34" charset="0"/>
              <a:cs typeface="(AH) Manal Black" pitchFamily="2" charset="-78"/>
            </a:endParaRPr>
          </a:p>
        </p:txBody>
      </p:sp>
      <p:sp>
        <p:nvSpPr>
          <p:cNvPr id="5" name="TextBox 4"/>
          <p:cNvSpPr txBox="1"/>
          <p:nvPr/>
        </p:nvSpPr>
        <p:spPr>
          <a:xfrm>
            <a:off x="550984" y="3645024"/>
            <a:ext cx="7992888" cy="523220"/>
          </a:xfrm>
          <a:prstGeom prst="rect">
            <a:avLst/>
          </a:prstGeom>
          <a:noFill/>
        </p:spPr>
        <p:txBody>
          <a:bodyPr wrap="square" rtlCol="1">
            <a:spAutoFit/>
          </a:bodyPr>
          <a:lstStyle/>
          <a:p>
            <a:pPr rtl="1"/>
            <a:r>
              <a:rPr lang="en-US" sz="2800" dirty="0" smtClean="0">
                <a:cs typeface="(AH) Manal Black" pitchFamily="2" charset="-78"/>
              </a:rPr>
              <a:t>Next lecture: </a:t>
            </a:r>
            <a:r>
              <a:rPr lang="en-US" sz="2800" b="1" dirty="0" smtClean="0"/>
              <a:t>HVAC Systems</a:t>
            </a:r>
            <a:endParaRPr lang="ar-IQ" sz="2800" dirty="0">
              <a:cs typeface="(AH) Manal Black" pitchFamily="2" charset="-78"/>
            </a:endParaRPr>
          </a:p>
        </p:txBody>
      </p:sp>
      <p:sp>
        <p:nvSpPr>
          <p:cNvPr id="6" name="TextBox 5"/>
          <p:cNvSpPr txBox="1"/>
          <p:nvPr/>
        </p:nvSpPr>
        <p:spPr>
          <a:xfrm>
            <a:off x="539552" y="5229200"/>
            <a:ext cx="5544616" cy="1015663"/>
          </a:xfrm>
          <a:prstGeom prst="rect">
            <a:avLst/>
          </a:prstGeom>
          <a:noFill/>
        </p:spPr>
        <p:txBody>
          <a:bodyPr wrap="square" rtlCol="1">
            <a:spAutoFit/>
          </a:bodyPr>
          <a:lstStyle/>
          <a:p>
            <a:r>
              <a:rPr lang="en-US" sz="6000" dirty="0" smtClean="0">
                <a:latin typeface="Hacen Extender X-Slant" pitchFamily="2" charset="-78"/>
                <a:cs typeface="Hacen Extender X-Slant" pitchFamily="2" charset="-78"/>
              </a:rPr>
              <a:t>Thank you very much</a:t>
            </a:r>
            <a:endParaRPr lang="ar-IQ" sz="6000" dirty="0" smtClean="0">
              <a:latin typeface="Hacen Extender X-Slant" pitchFamily="2" charset="-78"/>
              <a:cs typeface="Hacen Extender X-Slant" pitchFamily="2" charset="-78"/>
            </a:endParaRPr>
          </a:p>
        </p:txBody>
      </p:sp>
      <p:sp>
        <p:nvSpPr>
          <p:cNvPr id="7" name="TextBox 6"/>
          <p:cNvSpPr txBox="1"/>
          <p:nvPr/>
        </p:nvSpPr>
        <p:spPr>
          <a:xfrm>
            <a:off x="550984" y="1287924"/>
            <a:ext cx="7992888" cy="1969770"/>
          </a:xfrm>
          <a:prstGeom prst="rect">
            <a:avLst/>
          </a:prstGeom>
          <a:noFill/>
        </p:spPr>
        <p:txBody>
          <a:bodyPr wrap="square" rtlCol="1">
            <a:spAutoFit/>
          </a:bodyPr>
          <a:lstStyle/>
          <a:p>
            <a:pPr rtl="1"/>
            <a:r>
              <a:rPr lang="en-US" sz="2800" b="1" dirty="0" smtClean="0">
                <a:cs typeface="(AH) Manal Black" pitchFamily="2" charset="-78"/>
              </a:rPr>
              <a:t>Reference</a:t>
            </a:r>
            <a:r>
              <a:rPr lang="en-US" sz="2800" dirty="0" smtClean="0">
                <a:cs typeface="(AH) Manal Black" pitchFamily="2" charset="-78"/>
              </a:rPr>
              <a:t>: Air conditioning principles and systems</a:t>
            </a:r>
          </a:p>
          <a:p>
            <a:pPr rtl="1"/>
            <a:r>
              <a:rPr lang="en-US" sz="2800" dirty="0" smtClean="0">
                <a:cs typeface="(AH) Manal Black" pitchFamily="2" charset="-78"/>
              </a:rPr>
              <a:t>                    An energy approach         </a:t>
            </a:r>
            <a:r>
              <a:rPr lang="en-US" sz="2200" dirty="0" smtClean="0">
                <a:cs typeface="(AH) Manal Black" pitchFamily="2" charset="-78"/>
              </a:rPr>
              <a:t>Edward G. Pita</a:t>
            </a:r>
          </a:p>
          <a:p>
            <a:pPr rtl="1"/>
            <a:r>
              <a:rPr lang="en-US" sz="2200" dirty="0">
                <a:cs typeface="(AH) Manal Black" pitchFamily="2" charset="-78"/>
              </a:rPr>
              <a:t> </a:t>
            </a:r>
            <a:r>
              <a:rPr lang="en-US" sz="2200" dirty="0" smtClean="0">
                <a:cs typeface="(AH) Manal Black" pitchFamily="2" charset="-78"/>
              </a:rPr>
              <a:t>                        ASHRAE Handbook, fundamental 2021</a:t>
            </a:r>
          </a:p>
          <a:p>
            <a:pPr rtl="1"/>
            <a:r>
              <a:rPr lang="en-US" sz="2200" dirty="0">
                <a:cs typeface="(AH) Manal Black" pitchFamily="2" charset="-78"/>
              </a:rPr>
              <a:t> </a:t>
            </a:r>
            <a:r>
              <a:rPr lang="en-US" sz="2200" dirty="0" smtClean="0">
                <a:cs typeface="(AH) Manal Black" pitchFamily="2" charset="-78"/>
              </a:rPr>
              <a:t>                        Psychrometric calculator link:</a:t>
            </a:r>
          </a:p>
          <a:p>
            <a:pPr algn="ctr" rtl="1"/>
            <a:r>
              <a:rPr lang="en-US" sz="2200" dirty="0" smtClean="0">
                <a:solidFill>
                  <a:schemeClr val="tx2"/>
                </a:solidFill>
                <a:cs typeface="(AH) Manal Black" pitchFamily="2" charset="-78"/>
              </a:rPr>
              <a:t> https</a:t>
            </a:r>
            <a:r>
              <a:rPr lang="en-US" sz="2200" dirty="0">
                <a:solidFill>
                  <a:schemeClr val="tx2"/>
                </a:solidFill>
                <a:cs typeface="(AH) Manal Black" pitchFamily="2" charset="-78"/>
              </a:rPr>
              <a:t>://www.kwangu.com/work/psychrometric.htm</a:t>
            </a:r>
            <a:endParaRPr lang="ar-IQ" sz="2200" dirty="0">
              <a:solidFill>
                <a:schemeClr val="tx2"/>
              </a:solidFill>
              <a:cs typeface="(AH) Manal Black" pitchFamily="2" charset="-78"/>
            </a:endParaRPr>
          </a:p>
        </p:txBody>
      </p:sp>
    </p:spTree>
    <p:extLst>
      <p:ext uri="{BB962C8B-B14F-4D97-AF65-F5344CB8AC3E}">
        <p14:creationId xmlns:p14="http://schemas.microsoft.com/office/powerpoint/2010/main" val="332548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38282" y="908720"/>
            <a:ext cx="8630270" cy="1477328"/>
          </a:xfrm>
          <a:prstGeom prst="rect">
            <a:avLst/>
          </a:prstGeom>
        </p:spPr>
        <p:txBody>
          <a:bodyPr wrap="square">
            <a:spAutoFit/>
          </a:bodyPr>
          <a:lstStyle/>
          <a:p>
            <a:pPr algn="justLow"/>
            <a:r>
              <a:rPr lang="en-US" b="1" dirty="0"/>
              <a:t>COOLING </a:t>
            </a:r>
            <a:r>
              <a:rPr lang="en-US" b="1" dirty="0" smtClean="0"/>
              <a:t>LOAD CALCULATION PROCEDURES</a:t>
            </a:r>
          </a:p>
          <a:p>
            <a:pPr algn="justLow"/>
            <a:r>
              <a:rPr lang="en-US" dirty="0" smtClean="0"/>
              <a:t>In Heating Load calculations, we </a:t>
            </a:r>
            <a:r>
              <a:rPr lang="en-US" dirty="0"/>
              <a:t>noted that the heat loss from </a:t>
            </a:r>
            <a:r>
              <a:rPr lang="en-US" dirty="0" smtClean="0"/>
              <a:t>a room </a:t>
            </a:r>
            <a:r>
              <a:rPr lang="en-US" dirty="0"/>
              <a:t>at any instant was equal to the heating load </a:t>
            </a:r>
            <a:r>
              <a:rPr lang="en-US" dirty="0" smtClean="0"/>
              <a:t>at that time. With </a:t>
            </a:r>
            <a:r>
              <a:rPr lang="en-US" dirty="0"/>
              <a:t>cooling, the situation is more </a:t>
            </a:r>
            <a:r>
              <a:rPr lang="en-US" dirty="0" smtClean="0"/>
              <a:t>complex. The </a:t>
            </a:r>
            <a:r>
              <a:rPr lang="en-US" dirty="0"/>
              <a:t>amount of heat that must be removed (</a:t>
            </a:r>
            <a:r>
              <a:rPr lang="en-US" dirty="0" smtClean="0"/>
              <a:t>the cooling </a:t>
            </a:r>
            <a:r>
              <a:rPr lang="en-US" dirty="0"/>
              <a:t>load) </a:t>
            </a:r>
            <a:r>
              <a:rPr lang="en-US" b="1" dirty="0"/>
              <a:t>is not always equal to the amount </a:t>
            </a:r>
            <a:r>
              <a:rPr lang="en-US" b="1" dirty="0" smtClean="0"/>
              <a:t>of heat </a:t>
            </a:r>
            <a:r>
              <a:rPr lang="en-US" b="1" dirty="0"/>
              <a:t>received at a given time.</a:t>
            </a:r>
          </a:p>
        </p:txBody>
      </p:sp>
      <p:pic>
        <p:nvPicPr>
          <p:cNvPr id="3" name="Picture 2"/>
          <p:cNvPicPr>
            <a:picLocks noChangeAspect="1"/>
          </p:cNvPicPr>
          <p:nvPr/>
        </p:nvPicPr>
        <p:blipFill>
          <a:blip r:embed="rId2"/>
          <a:stretch>
            <a:fillRect/>
          </a:stretch>
        </p:blipFill>
        <p:spPr>
          <a:xfrm>
            <a:off x="1338052" y="2440682"/>
            <a:ext cx="6417001" cy="2024067"/>
          </a:xfrm>
          <a:prstGeom prst="rect">
            <a:avLst/>
          </a:prstGeom>
        </p:spPr>
      </p:pic>
      <p:sp>
        <p:nvSpPr>
          <p:cNvPr id="4" name="Rectangle 3"/>
          <p:cNvSpPr/>
          <p:nvPr/>
        </p:nvSpPr>
        <p:spPr>
          <a:xfrm>
            <a:off x="238282" y="4581128"/>
            <a:ext cx="8630270" cy="1477328"/>
          </a:xfrm>
          <a:prstGeom prst="rect">
            <a:avLst/>
          </a:prstGeom>
        </p:spPr>
        <p:txBody>
          <a:bodyPr wrap="square">
            <a:spAutoFit/>
          </a:bodyPr>
          <a:lstStyle/>
          <a:p>
            <a:pPr algn="justLow"/>
            <a:r>
              <a:rPr lang="en-US" dirty="0">
                <a:latin typeface="Times New Roman" panose="02020603050405020304" pitchFamily="18" charset="0"/>
              </a:rPr>
              <a:t>This difference is a result of the </a:t>
            </a:r>
            <a:r>
              <a:rPr lang="en-US" b="1" i="1" dirty="0">
                <a:latin typeface="Times New Roman" panose="02020603050405020304" pitchFamily="18" charset="0"/>
              </a:rPr>
              <a:t>heat </a:t>
            </a:r>
            <a:r>
              <a:rPr lang="en-US" b="1" i="1" dirty="0" smtClean="0">
                <a:latin typeface="Times New Roman" panose="02020603050405020304" pitchFamily="18" charset="0"/>
              </a:rPr>
              <a:t>storage </a:t>
            </a:r>
            <a:r>
              <a:rPr lang="en-US" dirty="0" smtClean="0">
                <a:latin typeface="Times New Roman" panose="02020603050405020304" pitchFamily="18" charset="0"/>
              </a:rPr>
              <a:t>and </a:t>
            </a:r>
            <a:r>
              <a:rPr lang="en-US" b="1" i="1" dirty="0">
                <a:latin typeface="Times New Roman" panose="02020603050405020304" pitchFamily="18" charset="0"/>
              </a:rPr>
              <a:t>time lag </a:t>
            </a:r>
            <a:r>
              <a:rPr lang="en-US" dirty="0">
                <a:latin typeface="Times New Roman" panose="02020603050405020304" pitchFamily="18" charset="0"/>
              </a:rPr>
              <a:t>effects. Of the total amount of heat </a:t>
            </a:r>
            <a:r>
              <a:rPr lang="en-US" dirty="0" smtClean="0">
                <a:latin typeface="Times New Roman" panose="02020603050405020304" pitchFamily="18" charset="0"/>
              </a:rPr>
              <a:t>entering the </a:t>
            </a:r>
            <a:r>
              <a:rPr lang="en-US" dirty="0">
                <a:latin typeface="Times New Roman" panose="02020603050405020304" pitchFamily="18" charset="0"/>
              </a:rPr>
              <a:t>building at any instant, only a portion </a:t>
            </a:r>
            <a:r>
              <a:rPr lang="en-US" dirty="0" smtClean="0">
                <a:latin typeface="Times New Roman" panose="02020603050405020304" pitchFamily="18" charset="0"/>
              </a:rPr>
              <a:t>of it </a:t>
            </a:r>
            <a:r>
              <a:rPr lang="en-US" dirty="0">
                <a:latin typeface="Times New Roman" panose="02020603050405020304" pitchFamily="18" charset="0"/>
              </a:rPr>
              <a:t>heats the room air immediately; the other </a:t>
            </a:r>
            <a:r>
              <a:rPr lang="en-US" dirty="0" smtClean="0">
                <a:latin typeface="Times New Roman" panose="02020603050405020304" pitchFamily="18" charset="0"/>
              </a:rPr>
              <a:t>part (the </a:t>
            </a:r>
            <a:r>
              <a:rPr lang="en-US" dirty="0">
                <a:latin typeface="Times New Roman" panose="02020603050405020304" pitchFamily="18" charset="0"/>
              </a:rPr>
              <a:t>radiation) heats the building </a:t>
            </a:r>
            <a:r>
              <a:rPr lang="en-US" dirty="0" smtClean="0">
                <a:latin typeface="Times New Roman" panose="02020603050405020304" pitchFamily="18" charset="0"/>
              </a:rPr>
              <a:t>mass the roof, walls</a:t>
            </a:r>
            <a:r>
              <a:rPr lang="en-US" dirty="0">
                <a:latin typeface="Times New Roman" panose="02020603050405020304" pitchFamily="18" charset="0"/>
              </a:rPr>
              <a:t>, floors, and furnishings. This is the heat </a:t>
            </a:r>
            <a:r>
              <a:rPr lang="en-US" dirty="0" smtClean="0">
                <a:latin typeface="Times New Roman" panose="02020603050405020304" pitchFamily="18" charset="0"/>
              </a:rPr>
              <a:t>storage effect</a:t>
            </a:r>
            <a:r>
              <a:rPr lang="en-US" dirty="0">
                <a:latin typeface="Times New Roman" panose="02020603050405020304" pitchFamily="18" charset="0"/>
              </a:rPr>
              <a:t>. Only at a later time does the stored </a:t>
            </a:r>
            <a:r>
              <a:rPr lang="en-US" dirty="0" smtClean="0">
                <a:latin typeface="Times New Roman" panose="02020603050405020304" pitchFamily="18" charset="0"/>
              </a:rPr>
              <a:t>heat portion </a:t>
            </a:r>
            <a:r>
              <a:rPr lang="en-US" dirty="0">
                <a:latin typeface="Times New Roman" panose="02020603050405020304" pitchFamily="18" charset="0"/>
              </a:rPr>
              <a:t>contribute to heating the room air. This </a:t>
            </a:r>
            <a:r>
              <a:rPr lang="en-US" dirty="0" smtClean="0">
                <a:latin typeface="Times New Roman" panose="02020603050405020304" pitchFamily="18" charset="0"/>
              </a:rPr>
              <a:t>is the </a:t>
            </a:r>
            <a:r>
              <a:rPr lang="en-US" dirty="0">
                <a:latin typeface="Times New Roman" panose="02020603050405020304" pitchFamily="18" charset="0"/>
              </a:rPr>
              <a:t>time lag effect, as shown in Figure </a:t>
            </a:r>
            <a:r>
              <a:rPr lang="en-US" dirty="0" smtClean="0">
                <a:latin typeface="Times New Roman" panose="02020603050405020304" pitchFamily="18" charset="0"/>
              </a:rPr>
              <a:t>1</a:t>
            </a:r>
            <a:r>
              <a:rPr lang="en-US" dirty="0">
                <a:latin typeface="Times New Roman" panose="02020603050405020304" pitchFamily="18" charset="0"/>
              </a:rPr>
              <a:t>.</a:t>
            </a:r>
            <a:endParaRPr lang="en-US" dirty="0"/>
          </a:p>
        </p:txBody>
      </p:sp>
    </p:spTree>
    <p:extLst>
      <p:ext uri="{BB962C8B-B14F-4D97-AF65-F5344CB8AC3E}">
        <p14:creationId xmlns:p14="http://schemas.microsoft.com/office/powerpoint/2010/main" val="3973792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38282" y="908720"/>
            <a:ext cx="8630270" cy="1200329"/>
          </a:xfrm>
          <a:prstGeom prst="rect">
            <a:avLst/>
          </a:prstGeom>
        </p:spPr>
        <p:txBody>
          <a:bodyPr wrap="square">
            <a:spAutoFit/>
          </a:bodyPr>
          <a:lstStyle/>
          <a:p>
            <a:pPr algn="justLow" rtl="1"/>
            <a:r>
              <a:rPr lang="ar-IQ" b="1" dirty="0"/>
              <a:t>إجراءات حساب حمل </a:t>
            </a:r>
            <a:r>
              <a:rPr lang="ar-IQ" b="1" dirty="0" smtClean="0"/>
              <a:t>التبريد</a:t>
            </a:r>
          </a:p>
          <a:p>
            <a:pPr algn="justLow" rtl="1"/>
            <a:r>
              <a:rPr lang="ar-IQ" b="1" dirty="0" smtClean="0"/>
              <a:t> </a:t>
            </a:r>
            <a:r>
              <a:rPr lang="ar-IQ" b="1" dirty="0"/>
              <a:t>في حسابات حمل التدفئة ، لاحظنا أن فقدان الحرارة من الغرفة في أي لحظة كان مساويا لحمل التدفئة في ذلك الوقت. </a:t>
            </a:r>
            <a:r>
              <a:rPr lang="ar-IQ" b="1" dirty="0" smtClean="0"/>
              <a:t>في حالة </a:t>
            </a:r>
            <a:r>
              <a:rPr lang="ar-IQ" b="1" dirty="0"/>
              <a:t>التبريد ، يكون الوضع أكثر تعقيدا. كمية الحرارة التي يجب إزالتها (حمل التبريد) لا تساوي دائما كمية الحرارة </a:t>
            </a:r>
            <a:r>
              <a:rPr lang="ar-IQ" b="1" dirty="0" smtClean="0"/>
              <a:t>المكتسبة </a:t>
            </a:r>
            <a:r>
              <a:rPr lang="ar-IQ" b="1" dirty="0"/>
              <a:t>في وقت معين.</a:t>
            </a:r>
            <a:endParaRPr lang="en-US" b="1" dirty="0"/>
          </a:p>
        </p:txBody>
      </p:sp>
      <p:pic>
        <p:nvPicPr>
          <p:cNvPr id="3" name="Picture 2"/>
          <p:cNvPicPr>
            <a:picLocks noChangeAspect="1"/>
          </p:cNvPicPr>
          <p:nvPr/>
        </p:nvPicPr>
        <p:blipFill>
          <a:blip r:embed="rId2"/>
          <a:stretch>
            <a:fillRect/>
          </a:stretch>
        </p:blipFill>
        <p:spPr>
          <a:xfrm>
            <a:off x="1338052" y="2440682"/>
            <a:ext cx="6417001" cy="2024067"/>
          </a:xfrm>
          <a:prstGeom prst="rect">
            <a:avLst/>
          </a:prstGeom>
        </p:spPr>
      </p:pic>
      <p:sp>
        <p:nvSpPr>
          <p:cNvPr id="4" name="Rectangle 3"/>
          <p:cNvSpPr/>
          <p:nvPr/>
        </p:nvSpPr>
        <p:spPr>
          <a:xfrm>
            <a:off x="238282" y="4581128"/>
            <a:ext cx="8630270" cy="1200329"/>
          </a:xfrm>
          <a:prstGeom prst="rect">
            <a:avLst/>
          </a:prstGeom>
        </p:spPr>
        <p:txBody>
          <a:bodyPr wrap="square">
            <a:spAutoFit/>
          </a:bodyPr>
          <a:lstStyle/>
          <a:p>
            <a:pPr algn="justLow" rtl="1"/>
            <a:r>
              <a:rPr lang="ar-IQ" dirty="0">
                <a:latin typeface="Times New Roman" panose="02020603050405020304" pitchFamily="18" charset="0"/>
              </a:rPr>
              <a:t>هذا الاختلاف هو نتيجة لتخزين الحرارة وتأثيرات التأخر الزمني. من إجمالي كمية الحرارة التي تدخل المبنى في أي لحظة ، يقوم جزء منها فقط بتسخين هواء الغرفة على الفور ؛ الجزء الآخر (الإشعاع) يسخن كتلة المبنى من السقف والجدران والأرضيات </a:t>
            </a:r>
            <a:r>
              <a:rPr lang="ar-IQ" dirty="0" smtClean="0">
                <a:latin typeface="Times New Roman" panose="02020603050405020304" pitchFamily="18" charset="0"/>
              </a:rPr>
              <a:t>والمفروشات ويسمى تأثير </a:t>
            </a:r>
            <a:r>
              <a:rPr lang="ar-IQ" dirty="0">
                <a:latin typeface="Times New Roman" panose="02020603050405020304" pitchFamily="18" charset="0"/>
              </a:rPr>
              <a:t>تخزين الحرارة. </a:t>
            </a:r>
            <a:r>
              <a:rPr lang="ar-IQ" dirty="0" smtClean="0">
                <a:latin typeface="Times New Roman" panose="02020603050405020304" pitchFamily="18" charset="0"/>
              </a:rPr>
              <a:t>تساهم كمية </a:t>
            </a:r>
            <a:r>
              <a:rPr lang="ar-IQ" dirty="0">
                <a:latin typeface="Times New Roman" panose="02020603050405020304" pitchFamily="18" charset="0"/>
              </a:rPr>
              <a:t>الحرارة </a:t>
            </a:r>
            <a:r>
              <a:rPr lang="ar-IQ" dirty="0" smtClean="0">
                <a:latin typeface="Times New Roman" panose="02020603050405020304" pitchFamily="18" charset="0"/>
              </a:rPr>
              <a:t>المخزنة </a:t>
            </a:r>
            <a:r>
              <a:rPr lang="ar-IQ" dirty="0">
                <a:latin typeface="Times New Roman" panose="02020603050405020304" pitchFamily="18" charset="0"/>
              </a:rPr>
              <a:t>في تسخين هواء </a:t>
            </a:r>
            <a:r>
              <a:rPr lang="ar-IQ" dirty="0" smtClean="0">
                <a:latin typeface="Times New Roman" panose="02020603050405020304" pitchFamily="18" charset="0"/>
              </a:rPr>
              <a:t>الغرفة في </a:t>
            </a:r>
            <a:r>
              <a:rPr lang="ar-IQ" dirty="0">
                <a:latin typeface="Times New Roman" panose="02020603050405020304" pitchFamily="18" charset="0"/>
              </a:rPr>
              <a:t>وقت لاحق </a:t>
            </a:r>
            <a:r>
              <a:rPr lang="ar-IQ" dirty="0" smtClean="0">
                <a:latin typeface="Times New Roman" panose="02020603050405020304" pitchFamily="18" charset="0"/>
              </a:rPr>
              <a:t>. </a:t>
            </a:r>
            <a:r>
              <a:rPr lang="ar-IQ" dirty="0">
                <a:latin typeface="Times New Roman" panose="02020603050405020304" pitchFamily="18" charset="0"/>
              </a:rPr>
              <a:t>هذا هو تأثير الفارق الزمني ، كما هو موضح في الشكل 1.</a:t>
            </a:r>
            <a:endParaRPr lang="en-US" dirty="0"/>
          </a:p>
        </p:txBody>
      </p:sp>
    </p:spTree>
    <p:extLst>
      <p:ext uri="{BB962C8B-B14F-4D97-AF65-F5344CB8AC3E}">
        <p14:creationId xmlns:p14="http://schemas.microsoft.com/office/powerpoint/2010/main" val="2245552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38282" y="836712"/>
            <a:ext cx="8630270" cy="2585323"/>
          </a:xfrm>
          <a:prstGeom prst="rect">
            <a:avLst/>
          </a:prstGeom>
        </p:spPr>
        <p:txBody>
          <a:bodyPr wrap="square">
            <a:spAutoFit/>
          </a:bodyPr>
          <a:lstStyle/>
          <a:p>
            <a:pPr algn="justLow"/>
            <a:r>
              <a:rPr lang="en-US" b="1" dirty="0"/>
              <a:t>The room cooling </a:t>
            </a:r>
            <a:r>
              <a:rPr lang="en-US" b="1" dirty="0" smtClean="0"/>
              <a:t>load:  </a:t>
            </a:r>
            <a:r>
              <a:rPr lang="en-US" b="1" dirty="0"/>
              <a:t>is the rate at </a:t>
            </a:r>
            <a:r>
              <a:rPr lang="en-US" b="1" dirty="0" smtClean="0"/>
              <a:t>which heat </a:t>
            </a:r>
            <a:r>
              <a:rPr lang="en-US" b="1" dirty="0"/>
              <a:t>must be removed from the room air to</a:t>
            </a:r>
          </a:p>
          <a:p>
            <a:pPr algn="justLow"/>
            <a:r>
              <a:rPr lang="en-US" b="1" dirty="0"/>
              <a:t>maintain it at the design temperature </a:t>
            </a:r>
            <a:r>
              <a:rPr lang="en-US" b="1" dirty="0" smtClean="0"/>
              <a:t>and humidity.</a:t>
            </a:r>
          </a:p>
          <a:p>
            <a:pPr algn="justLow"/>
            <a:r>
              <a:rPr lang="en-US" dirty="0"/>
              <a:t>The thermal storage effect and resulting </a:t>
            </a:r>
            <a:r>
              <a:rPr lang="en-US" dirty="0" smtClean="0"/>
              <a:t>time lag </a:t>
            </a:r>
            <a:r>
              <a:rPr lang="en-US" dirty="0"/>
              <a:t>cause the cooling load to often be different </a:t>
            </a:r>
            <a:r>
              <a:rPr lang="en-US" dirty="0" smtClean="0"/>
              <a:t>in value </a:t>
            </a:r>
            <a:r>
              <a:rPr lang="en-US" dirty="0"/>
              <a:t>from the entering heat (called the </a:t>
            </a:r>
            <a:r>
              <a:rPr lang="en-US" i="1" dirty="0" smtClean="0"/>
              <a:t>instantaneous heat </a:t>
            </a:r>
            <a:r>
              <a:rPr lang="en-US" i="1" dirty="0"/>
              <a:t>gain). </a:t>
            </a:r>
            <a:r>
              <a:rPr lang="en-US" dirty="0"/>
              <a:t>An example is shown in </a:t>
            </a:r>
            <a:r>
              <a:rPr lang="en-US" dirty="0" smtClean="0"/>
              <a:t>Figure 2</a:t>
            </a:r>
            <a:r>
              <a:rPr lang="en-US" dirty="0"/>
              <a:t>. Note that during the time of day at which </a:t>
            </a:r>
            <a:r>
              <a:rPr lang="en-US" dirty="0" smtClean="0"/>
              <a:t>the instantaneous </a:t>
            </a:r>
            <a:r>
              <a:rPr lang="en-US" dirty="0"/>
              <a:t>heat gain is the highest (the afternoon</a:t>
            </a:r>
            <a:r>
              <a:rPr lang="en-US" dirty="0" smtClean="0"/>
              <a:t>), the </a:t>
            </a:r>
            <a:r>
              <a:rPr lang="en-US" dirty="0"/>
              <a:t>cooling load is less than the </a:t>
            </a:r>
            <a:r>
              <a:rPr lang="en-US" dirty="0" smtClean="0"/>
              <a:t>instantaneous heat </a:t>
            </a:r>
            <a:r>
              <a:rPr lang="en-US" dirty="0"/>
              <a:t>gain. This is because some of this </a:t>
            </a:r>
            <a:r>
              <a:rPr lang="en-US" dirty="0" smtClean="0"/>
              <a:t>heat is </a:t>
            </a:r>
            <a:r>
              <a:rPr lang="en-US" dirty="0"/>
              <a:t>stored in the building mass and is not heating </a:t>
            </a:r>
            <a:r>
              <a:rPr lang="en-US" dirty="0" smtClean="0"/>
              <a:t>the room </a:t>
            </a:r>
            <a:r>
              <a:rPr lang="en-US" dirty="0"/>
              <a:t>air. Later in the day, the stored heat plus </a:t>
            </a:r>
            <a:r>
              <a:rPr lang="en-US" dirty="0" smtClean="0"/>
              <a:t>some of </a:t>
            </a:r>
            <a:r>
              <a:rPr lang="en-US" dirty="0"/>
              <a:t>the new entering heat is released to the room </a:t>
            </a:r>
            <a:r>
              <a:rPr lang="en-US" dirty="0" smtClean="0"/>
              <a:t>air, so </a:t>
            </a:r>
            <a:r>
              <a:rPr lang="en-US" dirty="0"/>
              <a:t>the cooling load </a:t>
            </a:r>
            <a:r>
              <a:rPr lang="en-US" dirty="0" smtClean="0"/>
              <a:t>becomes </a:t>
            </a:r>
            <a:r>
              <a:rPr lang="en-US" dirty="0"/>
              <a:t>greater than the </a:t>
            </a:r>
            <a:r>
              <a:rPr lang="en-US" dirty="0" smtClean="0"/>
              <a:t>instantaneous heat </a:t>
            </a:r>
            <a:r>
              <a:rPr lang="en-US" dirty="0"/>
              <a:t>gain.</a:t>
            </a:r>
          </a:p>
        </p:txBody>
      </p:sp>
      <p:pic>
        <p:nvPicPr>
          <p:cNvPr id="5" name="Picture 4"/>
          <p:cNvPicPr>
            <a:picLocks noChangeAspect="1"/>
          </p:cNvPicPr>
          <p:nvPr/>
        </p:nvPicPr>
        <p:blipFill>
          <a:blip r:embed="rId2"/>
          <a:stretch>
            <a:fillRect/>
          </a:stretch>
        </p:blipFill>
        <p:spPr>
          <a:xfrm>
            <a:off x="1215809" y="3422035"/>
            <a:ext cx="6675215" cy="3435965"/>
          </a:xfrm>
          <a:prstGeom prst="rect">
            <a:avLst/>
          </a:prstGeom>
        </p:spPr>
      </p:pic>
    </p:spTree>
    <p:extLst>
      <p:ext uri="{BB962C8B-B14F-4D97-AF65-F5344CB8AC3E}">
        <p14:creationId xmlns:p14="http://schemas.microsoft.com/office/powerpoint/2010/main" val="2115230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38282" y="836712"/>
            <a:ext cx="8630270" cy="2308324"/>
          </a:xfrm>
          <a:prstGeom prst="rect">
            <a:avLst/>
          </a:prstGeom>
        </p:spPr>
        <p:txBody>
          <a:bodyPr wrap="square">
            <a:spAutoFit/>
          </a:bodyPr>
          <a:lstStyle/>
          <a:p>
            <a:pPr algn="justLow" rtl="1"/>
            <a:r>
              <a:rPr lang="ar-IQ" b="1" dirty="0"/>
              <a:t>حمل تبريد الغرفة: هو المعدل الذي يجب فيه إزالة الحرارة من هواء الغرفة للحفاظ عليها في درجة حرارة التصميم والرطوبة</a:t>
            </a:r>
            <a:r>
              <a:rPr lang="ar-IQ" b="1" dirty="0" smtClean="0"/>
              <a:t>.</a:t>
            </a:r>
          </a:p>
          <a:p>
            <a:pPr algn="justLow" rtl="1"/>
            <a:r>
              <a:rPr lang="ar-IQ" b="1" dirty="0" smtClean="0"/>
              <a:t> </a:t>
            </a:r>
            <a:r>
              <a:rPr lang="ar-IQ" b="1" dirty="0"/>
              <a:t>يؤدي تأثير التخزين الحراري والتأخر الزمني الناتج عن ذلك إلى اختلاف حمل التبريد في كثير من الأحيان </a:t>
            </a:r>
            <a:r>
              <a:rPr lang="ar-IQ" b="1" dirty="0" smtClean="0"/>
              <a:t>عن </a:t>
            </a:r>
            <a:r>
              <a:rPr lang="ar-IQ" b="1" dirty="0"/>
              <a:t>الحرارة الداخلة (تسمى كسب الحرارة الفوري). ويرد مثال على ذلك في الشكل 2. لاحظ أنه خلال الوقت من اليوم الذي يكون فيه كسب الحرارة الفوري هو الأعلى (بعد الظهر) ، يكون حمل التبريد أقل من اكتساب الحرارة الفوري. وذلك لأن بعض هذه الحرارة يتم تخزينها في كتلة المبنى ولا يتم تسخين هواء الغرفة. في وقت لاحق من اليوم ، يتم إطلاق الحرارة المخزنة بالإضافة إلى بعض الحرارة الداخلة الجديدة إلى هواء الغرفة ، وبالتالي يصبح حمل التبريد أكبر من اكتساب الحرارة الفوري.</a:t>
            </a:r>
            <a:endParaRPr lang="en-US" dirty="0"/>
          </a:p>
        </p:txBody>
      </p:sp>
      <p:pic>
        <p:nvPicPr>
          <p:cNvPr id="5" name="Picture 4"/>
          <p:cNvPicPr>
            <a:picLocks noChangeAspect="1"/>
          </p:cNvPicPr>
          <p:nvPr/>
        </p:nvPicPr>
        <p:blipFill>
          <a:blip r:embed="rId2"/>
          <a:stretch>
            <a:fillRect/>
          </a:stretch>
        </p:blipFill>
        <p:spPr>
          <a:xfrm>
            <a:off x="1215809" y="3422035"/>
            <a:ext cx="6675215" cy="3435965"/>
          </a:xfrm>
          <a:prstGeom prst="rect">
            <a:avLst/>
          </a:prstGeom>
        </p:spPr>
      </p:pic>
    </p:spTree>
    <p:extLst>
      <p:ext uri="{BB962C8B-B14F-4D97-AF65-F5344CB8AC3E}">
        <p14:creationId xmlns:p14="http://schemas.microsoft.com/office/powerpoint/2010/main" val="1663023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38282" y="836712"/>
            <a:ext cx="8630270" cy="3970318"/>
          </a:xfrm>
          <a:prstGeom prst="rect">
            <a:avLst/>
          </a:prstGeom>
        </p:spPr>
        <p:txBody>
          <a:bodyPr wrap="square">
            <a:spAutoFit/>
          </a:bodyPr>
          <a:lstStyle/>
          <a:p>
            <a:pPr algn="justLow"/>
            <a:r>
              <a:rPr lang="en-US" dirty="0"/>
              <a:t>There are a few different, acceptable </a:t>
            </a:r>
            <a:r>
              <a:rPr lang="en-US" dirty="0" smtClean="0"/>
              <a:t>procedures for </a:t>
            </a:r>
            <a:r>
              <a:rPr lang="en-US" dirty="0"/>
              <a:t>calculating cooling loads that take into </a:t>
            </a:r>
            <a:r>
              <a:rPr lang="en-US" dirty="0" smtClean="0"/>
              <a:t>account the </a:t>
            </a:r>
            <a:r>
              <a:rPr lang="en-US" dirty="0"/>
              <a:t>phenomena we have discussed. All of them </a:t>
            </a:r>
            <a:r>
              <a:rPr lang="en-US" dirty="0" smtClean="0"/>
              <a:t>are more </a:t>
            </a:r>
            <a:r>
              <a:rPr lang="en-US" dirty="0"/>
              <a:t>accurate than past methods and are often </a:t>
            </a:r>
            <a:r>
              <a:rPr lang="en-US" dirty="0" smtClean="0"/>
              <a:t>required in </a:t>
            </a:r>
            <a:r>
              <a:rPr lang="en-US" dirty="0"/>
              <a:t>state energy codes and standards. </a:t>
            </a:r>
            <a:r>
              <a:rPr lang="en-US" dirty="0" smtClean="0"/>
              <a:t>These methods often </a:t>
            </a:r>
            <a:r>
              <a:rPr lang="en-US" dirty="0"/>
              <a:t>lead to use of smaller equipment </a:t>
            </a:r>
            <a:r>
              <a:rPr lang="en-US" dirty="0" smtClean="0"/>
              <a:t>and sometimes </a:t>
            </a:r>
            <a:r>
              <a:rPr lang="en-US" dirty="0"/>
              <a:t>result in less energy use.</a:t>
            </a:r>
          </a:p>
          <a:p>
            <a:pPr algn="justLow"/>
            <a:r>
              <a:rPr lang="en-US" dirty="0"/>
              <a:t>The cooling load calculation procedure that </a:t>
            </a:r>
            <a:r>
              <a:rPr lang="en-US" dirty="0" smtClean="0"/>
              <a:t>will be </a:t>
            </a:r>
            <a:r>
              <a:rPr lang="en-US" dirty="0"/>
              <a:t>explained here is called the </a:t>
            </a:r>
            <a:r>
              <a:rPr lang="en-US" dirty="0" smtClean="0"/>
              <a:t>CLF/CLTD method. This </a:t>
            </a:r>
            <a:r>
              <a:rPr lang="en-US" dirty="0"/>
              <a:t>procedure is relatively easy to understand </a:t>
            </a:r>
            <a:r>
              <a:rPr lang="en-US" dirty="0" smtClean="0"/>
              <a:t>and use</a:t>
            </a:r>
            <a:r>
              <a:rPr lang="en-US" dirty="0"/>
              <a:t>. One of its </a:t>
            </a:r>
            <a:r>
              <a:rPr lang="en-US" dirty="0" smtClean="0"/>
              <a:t>valuable features </a:t>
            </a:r>
            <a:r>
              <a:rPr lang="en-US" dirty="0"/>
              <a:t>is that in </a:t>
            </a:r>
            <a:r>
              <a:rPr lang="en-US" dirty="0" smtClean="0"/>
              <a:t>learning it</a:t>
            </a:r>
            <a:r>
              <a:rPr lang="en-US" dirty="0"/>
              <a:t>, one may understand better the effects we </a:t>
            </a:r>
            <a:r>
              <a:rPr lang="en-US" dirty="0" smtClean="0"/>
              <a:t>have been </a:t>
            </a:r>
            <a:r>
              <a:rPr lang="en-US" dirty="0"/>
              <a:t>discussing. </a:t>
            </a:r>
            <a:endParaRPr lang="ar-IQ" dirty="0" smtClean="0"/>
          </a:p>
          <a:p>
            <a:pPr algn="justLow"/>
            <a:endParaRPr lang="ar-IQ" dirty="0"/>
          </a:p>
          <a:p>
            <a:pPr algn="justLow" rtl="1"/>
            <a:r>
              <a:rPr lang="ar-IQ" dirty="0"/>
              <a:t>هناك عدد قليل من </a:t>
            </a:r>
            <a:r>
              <a:rPr lang="ar-IQ" dirty="0" smtClean="0"/>
              <a:t>الطرق المقبولة </a:t>
            </a:r>
            <a:r>
              <a:rPr lang="ar-IQ" dirty="0"/>
              <a:t>لحساب أحمال التبريد التي تأخذ في الاعتبار الظواهر التي ناقشناها. كلها أكثر دقة من الطرق السابقة وغالبا ما تكون مطلوبة في قوانين ومعايير </a:t>
            </a:r>
            <a:r>
              <a:rPr lang="ar-IQ" dirty="0" smtClean="0"/>
              <a:t>الطاقة. </a:t>
            </a:r>
            <a:r>
              <a:rPr lang="ar-IQ" dirty="0"/>
              <a:t>غالبا ما </a:t>
            </a:r>
            <a:r>
              <a:rPr lang="ar-IQ" dirty="0" smtClean="0"/>
              <a:t>يؤدي استخدام </a:t>
            </a:r>
            <a:r>
              <a:rPr lang="ar-IQ" dirty="0"/>
              <a:t>هذه الطرق إلى استخدام معدات </a:t>
            </a:r>
            <a:r>
              <a:rPr lang="ar-IQ" dirty="0" smtClean="0"/>
              <a:t>أصغر في تبريد الفضاء </a:t>
            </a:r>
            <a:r>
              <a:rPr lang="ar-IQ" dirty="0"/>
              <a:t>وتؤدي في بعض الأحيان إلى استخدام أقل للطاقة. يسمى إجراء حساب حمل التبريد الذي سيتم شرحه هنا طريقة </a:t>
            </a:r>
            <a:r>
              <a:rPr lang="en-US" dirty="0"/>
              <a:t>CLF / </a:t>
            </a:r>
            <a:r>
              <a:rPr lang="en-US" dirty="0" smtClean="0"/>
              <a:t>CLTD </a:t>
            </a:r>
            <a:r>
              <a:rPr lang="ar-IQ" dirty="0" smtClean="0"/>
              <a:t> . هذه الطريقة سهل</a:t>
            </a:r>
            <a:r>
              <a:rPr lang="ar-IQ" dirty="0"/>
              <a:t>ة</a:t>
            </a:r>
            <a:r>
              <a:rPr lang="ar-IQ" dirty="0" smtClean="0"/>
              <a:t> </a:t>
            </a:r>
            <a:r>
              <a:rPr lang="ar-IQ" dirty="0"/>
              <a:t>الفهم والاستخدام نسبيا. واحدة من </a:t>
            </a:r>
            <a:r>
              <a:rPr lang="ar-IQ" dirty="0" smtClean="0"/>
              <a:t>ميزاتها </a:t>
            </a:r>
            <a:r>
              <a:rPr lang="ar-IQ" dirty="0"/>
              <a:t>القيمة هي أنه </a:t>
            </a:r>
            <a:r>
              <a:rPr lang="ar-IQ" dirty="0" smtClean="0"/>
              <a:t>تعلم هذه الطريقة قد يؤدي الى فهم أفضل للتأثيرات </a:t>
            </a:r>
            <a:r>
              <a:rPr lang="ar-IQ" dirty="0"/>
              <a:t>التي كنا نناقشها.</a:t>
            </a:r>
            <a:endParaRPr lang="en-US" dirty="0" smtClean="0"/>
          </a:p>
        </p:txBody>
      </p:sp>
    </p:spTree>
    <p:extLst>
      <p:ext uri="{BB962C8B-B14F-4D97-AF65-F5344CB8AC3E}">
        <p14:creationId xmlns:p14="http://schemas.microsoft.com/office/powerpoint/2010/main" val="2448279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38282" y="766583"/>
            <a:ext cx="4837774" cy="3816429"/>
          </a:xfrm>
          <a:prstGeom prst="rect">
            <a:avLst/>
          </a:prstGeom>
        </p:spPr>
        <p:txBody>
          <a:bodyPr wrap="square">
            <a:spAutoFit/>
          </a:bodyPr>
          <a:lstStyle/>
          <a:p>
            <a:pPr algn="justLow"/>
            <a:r>
              <a:rPr lang="en-US" b="1" dirty="0" smtClean="0"/>
              <a:t>ROOM </a:t>
            </a:r>
            <a:r>
              <a:rPr lang="en-US" b="1" dirty="0"/>
              <a:t>HEAT </a:t>
            </a:r>
            <a:r>
              <a:rPr lang="en-US" b="1" dirty="0" smtClean="0"/>
              <a:t>GAINS</a:t>
            </a:r>
          </a:p>
          <a:p>
            <a:r>
              <a:rPr lang="en-US" sz="1600" dirty="0"/>
              <a:t>The heat gain components that contribute to the </a:t>
            </a:r>
            <a:r>
              <a:rPr lang="en-US" sz="1600" dirty="0" smtClean="0"/>
              <a:t>room cooling </a:t>
            </a:r>
            <a:r>
              <a:rPr lang="en-US" sz="1600" dirty="0"/>
              <a:t>load consist </a:t>
            </a:r>
            <a:r>
              <a:rPr lang="en-US" sz="1600" dirty="0" smtClean="0"/>
              <a:t>of the </a:t>
            </a:r>
            <a:r>
              <a:rPr lang="en-US" sz="1600" dirty="0"/>
              <a:t>following (Figure </a:t>
            </a:r>
            <a:r>
              <a:rPr lang="en-US" sz="1600" dirty="0" smtClean="0"/>
              <a:t>3</a:t>
            </a:r>
            <a:r>
              <a:rPr lang="en-US" sz="1600" dirty="0"/>
              <a:t>):</a:t>
            </a:r>
          </a:p>
          <a:p>
            <a:r>
              <a:rPr lang="en-US" sz="1600" dirty="0" smtClean="0"/>
              <a:t>1. </a:t>
            </a:r>
            <a:r>
              <a:rPr lang="en-US" sz="1600" dirty="0"/>
              <a:t>Conduction through exterior walls, roof, </a:t>
            </a:r>
            <a:r>
              <a:rPr lang="en-US" sz="1600" dirty="0" smtClean="0"/>
              <a:t>and glass</a:t>
            </a:r>
            <a:endParaRPr lang="en-US" sz="1600" dirty="0"/>
          </a:p>
          <a:p>
            <a:r>
              <a:rPr lang="en-US" sz="1600" dirty="0"/>
              <a:t>2. Conduction through interior partitions, </a:t>
            </a:r>
            <a:r>
              <a:rPr lang="en-US" sz="1600" dirty="0" smtClean="0"/>
              <a:t>ceilings,</a:t>
            </a:r>
          </a:p>
          <a:p>
            <a:r>
              <a:rPr lang="en-US" sz="1600" dirty="0" smtClean="0"/>
              <a:t> and floors ( unconditioned)</a:t>
            </a:r>
            <a:endParaRPr lang="en-US" sz="1600" dirty="0"/>
          </a:p>
          <a:p>
            <a:r>
              <a:rPr lang="en-US" sz="1600" dirty="0"/>
              <a:t>3. Solar radiation </a:t>
            </a:r>
            <a:r>
              <a:rPr lang="en-US" sz="1600" dirty="0" smtClean="0"/>
              <a:t>(through glass and absorbed by walls)</a:t>
            </a:r>
          </a:p>
          <a:p>
            <a:r>
              <a:rPr lang="en-US" sz="1600" dirty="0" smtClean="0"/>
              <a:t>4</a:t>
            </a:r>
            <a:r>
              <a:rPr lang="en-US" sz="1600" dirty="0"/>
              <a:t>. Lighting</a:t>
            </a:r>
          </a:p>
          <a:p>
            <a:r>
              <a:rPr lang="en-US" sz="1600" i="1" dirty="0"/>
              <a:t>5. </a:t>
            </a:r>
            <a:r>
              <a:rPr lang="en-US" sz="1600" dirty="0"/>
              <a:t>People</a:t>
            </a:r>
          </a:p>
          <a:p>
            <a:r>
              <a:rPr lang="en-US" sz="1600" dirty="0"/>
              <a:t>6. Equipment</a:t>
            </a:r>
          </a:p>
          <a:p>
            <a:r>
              <a:rPr lang="en-US" sz="1600" dirty="0"/>
              <a:t>7. Heat from infiltration of outside air </a:t>
            </a:r>
            <a:r>
              <a:rPr lang="en-US" sz="1600" dirty="0" smtClean="0"/>
              <a:t>through openings</a:t>
            </a:r>
          </a:p>
          <a:p>
            <a:r>
              <a:rPr lang="en-US" sz="1600" dirty="0" smtClean="0"/>
              <a:t>8. Heat </a:t>
            </a:r>
            <a:r>
              <a:rPr lang="en-US" sz="1600" dirty="0"/>
              <a:t>gain through the walls of ducts </a:t>
            </a:r>
            <a:endParaRPr lang="en-US" sz="1600" dirty="0" smtClean="0"/>
          </a:p>
          <a:p>
            <a:r>
              <a:rPr lang="en-US" sz="1600" dirty="0" smtClean="0"/>
              <a:t>9. Heat </a:t>
            </a:r>
            <a:r>
              <a:rPr lang="en-US" sz="1600" dirty="0"/>
              <a:t>gain from the fan work </a:t>
            </a:r>
          </a:p>
          <a:p>
            <a:endParaRPr lang="en-US" sz="1600" dirty="0"/>
          </a:p>
          <a:p>
            <a:endParaRPr lang="en-US" sz="1600" dirty="0"/>
          </a:p>
        </p:txBody>
      </p:sp>
      <p:pic>
        <p:nvPicPr>
          <p:cNvPr id="3" name="Picture 2"/>
          <p:cNvPicPr>
            <a:picLocks noChangeAspect="1"/>
          </p:cNvPicPr>
          <p:nvPr/>
        </p:nvPicPr>
        <p:blipFill rotWithShape="1">
          <a:blip r:embed="rId2"/>
          <a:srcRect l="5548" t="4491" r="14937" b="9616"/>
          <a:stretch/>
        </p:blipFill>
        <p:spPr>
          <a:xfrm>
            <a:off x="4932040" y="768931"/>
            <a:ext cx="4094145" cy="2997884"/>
          </a:xfrm>
          <a:prstGeom prst="rect">
            <a:avLst/>
          </a:prstGeom>
        </p:spPr>
      </p:pic>
      <p:sp>
        <p:nvSpPr>
          <p:cNvPr id="4" name="Rectangle 3"/>
          <p:cNvSpPr/>
          <p:nvPr/>
        </p:nvSpPr>
        <p:spPr>
          <a:xfrm>
            <a:off x="224554" y="4293096"/>
            <a:ext cx="8643998" cy="1815882"/>
          </a:xfrm>
          <a:prstGeom prst="rect">
            <a:avLst/>
          </a:prstGeom>
        </p:spPr>
        <p:txBody>
          <a:bodyPr wrap="square">
            <a:spAutoFit/>
          </a:bodyPr>
          <a:lstStyle/>
          <a:p>
            <a:pPr algn="justLow"/>
            <a:r>
              <a:rPr lang="en-US" sz="1600" dirty="0">
                <a:latin typeface="Times New Roman" panose="02020603050405020304" pitchFamily="18" charset="0"/>
              </a:rPr>
              <a:t>It is convenient to arrange these heat gains </a:t>
            </a:r>
            <a:r>
              <a:rPr lang="en-US" sz="1600" dirty="0" smtClean="0">
                <a:latin typeface="Times New Roman" panose="02020603050405020304" pitchFamily="18" charset="0"/>
              </a:rPr>
              <a:t>into two </a:t>
            </a:r>
            <a:r>
              <a:rPr lang="en-US" sz="1600" dirty="0">
                <a:latin typeface="Times New Roman" panose="02020603050405020304" pitchFamily="18" charset="0"/>
              </a:rPr>
              <a:t>groups-those from external sources </a:t>
            </a:r>
            <a:r>
              <a:rPr lang="en-US" sz="1600" dirty="0" smtClean="0">
                <a:latin typeface="Times New Roman" panose="02020603050405020304" pitchFamily="18" charset="0"/>
              </a:rPr>
              <a:t>outside the </a:t>
            </a:r>
            <a:r>
              <a:rPr lang="en-US" sz="1600" dirty="0">
                <a:latin typeface="Times New Roman" panose="02020603050405020304" pitchFamily="18" charset="0"/>
              </a:rPr>
              <a:t>room, and those internally generated. From </a:t>
            </a:r>
            <a:r>
              <a:rPr lang="en-US" sz="1600" dirty="0" smtClean="0">
                <a:latin typeface="Times New Roman" panose="02020603050405020304" pitchFamily="18" charset="0"/>
              </a:rPr>
              <a:t>the earlier </a:t>
            </a:r>
            <a:r>
              <a:rPr lang="en-US" sz="1600" dirty="0">
                <a:latin typeface="Times New Roman" panose="02020603050405020304" pitchFamily="18" charset="0"/>
              </a:rPr>
              <a:t>description, it is seen that items </a:t>
            </a:r>
            <a:r>
              <a:rPr lang="en-US" sz="1600" dirty="0" smtClean="0">
                <a:latin typeface="Times New Roman" panose="02020603050405020304" pitchFamily="18" charset="0"/>
              </a:rPr>
              <a:t>1 </a:t>
            </a:r>
            <a:r>
              <a:rPr lang="en-US" sz="1600" dirty="0">
                <a:latin typeface="Times New Roman" panose="02020603050405020304" pitchFamily="18" charset="0"/>
              </a:rPr>
              <a:t>through </a:t>
            </a:r>
            <a:r>
              <a:rPr lang="en-US" sz="1600" dirty="0" smtClean="0">
                <a:latin typeface="Times New Roman" panose="02020603050405020304" pitchFamily="18" charset="0"/>
              </a:rPr>
              <a:t>3 are </a:t>
            </a:r>
            <a:r>
              <a:rPr lang="en-US" sz="1600" b="1" i="1" dirty="0">
                <a:latin typeface="Times New Roman" panose="02020603050405020304" pitchFamily="18" charset="0"/>
              </a:rPr>
              <a:t>external heat gains</a:t>
            </a:r>
            <a:r>
              <a:rPr lang="en-US" sz="1600" i="1" dirty="0">
                <a:latin typeface="Times New Roman" panose="02020603050405020304" pitchFamily="18" charset="0"/>
              </a:rPr>
              <a:t>, </a:t>
            </a:r>
            <a:r>
              <a:rPr lang="en-US" sz="1600" dirty="0">
                <a:latin typeface="Times New Roman" panose="02020603050405020304" pitchFamily="18" charset="0"/>
              </a:rPr>
              <a:t>and items 4 through 6 </a:t>
            </a:r>
            <a:r>
              <a:rPr lang="en-US" sz="1600" dirty="0" smtClean="0">
                <a:latin typeface="Times New Roman" panose="02020603050405020304" pitchFamily="18" charset="0"/>
              </a:rPr>
              <a:t>are </a:t>
            </a:r>
            <a:r>
              <a:rPr lang="en-US" sz="1600" b="1" i="1" dirty="0" smtClean="0">
                <a:latin typeface="Times New Roman" panose="02020603050405020304" pitchFamily="18" charset="0"/>
              </a:rPr>
              <a:t>internal </a:t>
            </a:r>
            <a:r>
              <a:rPr lang="en-US" sz="1600" b="1" i="1" dirty="0">
                <a:latin typeface="Times New Roman" panose="02020603050405020304" pitchFamily="18" charset="0"/>
              </a:rPr>
              <a:t>heat gains</a:t>
            </a:r>
            <a:r>
              <a:rPr lang="en-US" sz="1600" i="1" dirty="0">
                <a:latin typeface="Times New Roman" panose="02020603050405020304" pitchFamily="18" charset="0"/>
              </a:rPr>
              <a:t>. </a:t>
            </a:r>
            <a:r>
              <a:rPr lang="en-US" sz="1600" dirty="0">
                <a:latin typeface="Times New Roman" panose="02020603050405020304" pitchFamily="18" charset="0"/>
              </a:rPr>
              <a:t>Infiltration can be </a:t>
            </a:r>
            <a:r>
              <a:rPr lang="en-US" sz="1600" dirty="0" smtClean="0">
                <a:latin typeface="Times New Roman" panose="02020603050405020304" pitchFamily="18" charset="0"/>
              </a:rPr>
              <a:t>considered as </a:t>
            </a:r>
            <a:r>
              <a:rPr lang="en-US" sz="1600" dirty="0">
                <a:latin typeface="Times New Roman" panose="02020603050405020304" pitchFamily="18" charset="0"/>
              </a:rPr>
              <a:t>a separate class.</a:t>
            </a:r>
          </a:p>
          <a:p>
            <a:pPr algn="justLow"/>
            <a:r>
              <a:rPr lang="en-US" sz="1600" dirty="0">
                <a:latin typeface="Times New Roman" panose="02020603050405020304" pitchFamily="18" charset="0"/>
              </a:rPr>
              <a:t>It is also convenient to arrange the heat gains </a:t>
            </a:r>
            <a:r>
              <a:rPr lang="en-US" sz="1600" dirty="0" smtClean="0">
                <a:latin typeface="Times New Roman" panose="02020603050405020304" pitchFamily="18" charset="0"/>
              </a:rPr>
              <a:t>into a </a:t>
            </a:r>
            <a:r>
              <a:rPr lang="en-US" sz="1600" dirty="0">
                <a:latin typeface="Times New Roman" panose="02020603050405020304" pitchFamily="18" charset="0"/>
              </a:rPr>
              <a:t>different set of two groups: </a:t>
            </a:r>
            <a:r>
              <a:rPr lang="en-US" sz="1600" b="1" i="1" dirty="0">
                <a:latin typeface="Times New Roman" panose="02020603050405020304" pitchFamily="18" charset="0"/>
              </a:rPr>
              <a:t>sensible</a:t>
            </a:r>
            <a:r>
              <a:rPr lang="en-US" sz="1600" i="1" dirty="0">
                <a:latin typeface="Times New Roman" panose="02020603050405020304" pitchFamily="18" charset="0"/>
              </a:rPr>
              <a:t> </a:t>
            </a:r>
            <a:r>
              <a:rPr lang="en-US" sz="1600" dirty="0">
                <a:latin typeface="Times New Roman" panose="02020603050405020304" pitchFamily="18" charset="0"/>
              </a:rPr>
              <a:t>and </a:t>
            </a:r>
            <a:r>
              <a:rPr lang="en-US" sz="1600" b="1" i="1" dirty="0">
                <a:latin typeface="Times New Roman" panose="02020603050405020304" pitchFamily="18" charset="0"/>
              </a:rPr>
              <a:t>latent </a:t>
            </a:r>
            <a:r>
              <a:rPr lang="en-US" sz="1600" dirty="0" smtClean="0">
                <a:latin typeface="Times New Roman" panose="02020603050405020304" pitchFamily="18" charset="0"/>
              </a:rPr>
              <a:t>heat gains</a:t>
            </a:r>
            <a:r>
              <a:rPr lang="en-US" sz="1600" dirty="0">
                <a:latin typeface="Times New Roman" panose="02020603050405020304" pitchFamily="18" charset="0"/>
              </a:rPr>
              <a:t>. Sensible heat gains result in increasing the </a:t>
            </a:r>
            <a:r>
              <a:rPr lang="en-US" sz="1600" dirty="0" smtClean="0">
                <a:latin typeface="Times New Roman" panose="02020603050405020304" pitchFamily="18" charset="0"/>
              </a:rPr>
              <a:t>air temperature</a:t>
            </a:r>
            <a:r>
              <a:rPr lang="en-US" sz="1600" dirty="0">
                <a:latin typeface="Times New Roman" panose="02020603050405020304" pitchFamily="18" charset="0"/>
              </a:rPr>
              <a:t>; latent heat gains are due to addition </a:t>
            </a:r>
            <a:r>
              <a:rPr lang="en-US" sz="1600" dirty="0" smtClean="0">
                <a:latin typeface="Times New Roman" panose="02020603050405020304" pitchFamily="18" charset="0"/>
              </a:rPr>
              <a:t>of water </a:t>
            </a:r>
            <a:r>
              <a:rPr lang="en-US" sz="1600" dirty="0">
                <a:latin typeface="Times New Roman" panose="02020603050405020304" pitchFamily="18" charset="0"/>
              </a:rPr>
              <a:t>vapor, thus increasing humidity.</a:t>
            </a:r>
            <a:endParaRPr lang="en-US" sz="1600" dirty="0"/>
          </a:p>
        </p:txBody>
      </p:sp>
      <p:sp>
        <p:nvSpPr>
          <p:cNvPr id="5" name="Rectangle 4"/>
          <p:cNvSpPr/>
          <p:nvPr/>
        </p:nvSpPr>
        <p:spPr>
          <a:xfrm>
            <a:off x="5094383" y="3577664"/>
            <a:ext cx="3774169" cy="615553"/>
          </a:xfrm>
          <a:prstGeom prst="rect">
            <a:avLst/>
          </a:prstGeom>
        </p:spPr>
        <p:txBody>
          <a:bodyPr wrap="square">
            <a:spAutoFit/>
          </a:bodyPr>
          <a:lstStyle/>
          <a:p>
            <a:endParaRPr lang="en-US" sz="1600" b="1" dirty="0">
              <a:solidFill>
                <a:srgbClr val="000000"/>
              </a:solidFill>
              <a:latin typeface="Times New Roman" panose="02020603050405020304" pitchFamily="18" charset="0"/>
            </a:endParaRPr>
          </a:p>
          <a:p>
            <a:r>
              <a:rPr lang="pl-PL" b="1" dirty="0">
                <a:solidFill>
                  <a:srgbClr val="000000"/>
                </a:solidFill>
                <a:latin typeface="Times New Roman" panose="02020603050405020304" pitchFamily="18" charset="0"/>
              </a:rPr>
              <a:t>23 to 26 </a:t>
            </a:r>
            <a:r>
              <a:rPr lang="pl-PL" b="1" dirty="0" smtClean="0">
                <a:solidFill>
                  <a:srgbClr val="000000"/>
                </a:solidFill>
                <a:latin typeface="Times New Roman" panose="02020603050405020304" pitchFamily="18" charset="0"/>
              </a:rPr>
              <a:t>C</a:t>
            </a:r>
            <a:r>
              <a:rPr lang="en-US" sz="1050" b="1" dirty="0" smtClean="0">
                <a:solidFill>
                  <a:srgbClr val="000000"/>
                </a:solidFill>
                <a:latin typeface="Times New Roman" panose="02020603050405020304" pitchFamily="18" charset="0"/>
              </a:rPr>
              <a:t>         </a:t>
            </a:r>
            <a:r>
              <a:rPr lang="pl-PL" sz="1050" b="1" dirty="0" smtClean="0">
                <a:solidFill>
                  <a:srgbClr val="000000"/>
                </a:solidFill>
                <a:latin typeface="Times New Roman" panose="02020603050405020304" pitchFamily="18" charset="0"/>
              </a:rPr>
              <a:t> </a:t>
            </a:r>
            <a:r>
              <a:rPr lang="pl-PL" b="1" dirty="0">
                <a:solidFill>
                  <a:srgbClr val="000000"/>
                </a:solidFill>
                <a:latin typeface="Times New Roman" panose="02020603050405020304" pitchFamily="18" charset="0"/>
              </a:rPr>
              <a:t>DBT &amp; 50% RH </a:t>
            </a:r>
          </a:p>
        </p:txBody>
      </p:sp>
    </p:spTree>
    <p:extLst>
      <p:ext uri="{BB962C8B-B14F-4D97-AF65-F5344CB8AC3E}">
        <p14:creationId xmlns:p14="http://schemas.microsoft.com/office/powerpoint/2010/main" val="1194574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Cooling Load Calculations                    </a:t>
            </a:r>
          </a:p>
        </p:txBody>
      </p:sp>
      <p:sp>
        <p:nvSpPr>
          <p:cNvPr id="2" name="Rectangle 1"/>
          <p:cNvSpPr/>
          <p:nvPr/>
        </p:nvSpPr>
        <p:spPr>
          <a:xfrm>
            <a:off x="224554" y="779288"/>
            <a:ext cx="4724622" cy="3108543"/>
          </a:xfrm>
          <a:prstGeom prst="rect">
            <a:avLst/>
          </a:prstGeom>
        </p:spPr>
        <p:txBody>
          <a:bodyPr wrap="square">
            <a:spAutoFit/>
          </a:bodyPr>
          <a:lstStyle/>
          <a:p>
            <a:pPr algn="justLow" rtl="1"/>
            <a:r>
              <a:rPr lang="ar-IQ" b="1" dirty="0" smtClean="0"/>
              <a:t>مصادر الكسب الحراري للغرفة </a:t>
            </a:r>
          </a:p>
          <a:p>
            <a:pPr algn="justLow" rtl="1"/>
            <a:r>
              <a:rPr lang="ar-IQ" b="1" dirty="0" smtClean="0"/>
              <a:t>تتكون </a:t>
            </a:r>
            <a:r>
              <a:rPr lang="ar-IQ" b="1" dirty="0"/>
              <a:t>مكونات كسب الحرارة التي تساهم في حمل تبريد الغرفة مما يلي (الشكل 3): 1. التوصيل من خلال الجدران الخارجية والسقف والزجاج 2. التوصيل من خلال الأقسام الداخلية والأسقف والأرضيات (غير </a:t>
            </a:r>
            <a:r>
              <a:rPr lang="ar-IQ" b="1" dirty="0" smtClean="0"/>
              <a:t>المكيفة) </a:t>
            </a:r>
            <a:r>
              <a:rPr lang="ar-IQ" b="1" dirty="0"/>
              <a:t>3. الإشعاع الشمسي (من خلال الزجاج </a:t>
            </a:r>
            <a:r>
              <a:rPr lang="ar-IQ" b="1" dirty="0" smtClean="0"/>
              <a:t>والممتص من قبل </a:t>
            </a:r>
            <a:r>
              <a:rPr lang="ar-IQ" b="1" dirty="0"/>
              <a:t>الجدران) 4. الإضاءة 5. الناس 6. المعدات 7. الحرارة الناتجة عن تسلل الهواء الخارجي من خلال الفتحات 8. اكتساب الحرارة من خلال جدران </a:t>
            </a:r>
            <a:r>
              <a:rPr lang="ar-IQ" b="1" dirty="0" smtClean="0"/>
              <a:t>مجاري التبريد </a:t>
            </a:r>
            <a:r>
              <a:rPr lang="ar-IQ" b="1" dirty="0"/>
              <a:t>9. </a:t>
            </a:r>
            <a:r>
              <a:rPr lang="ar-IQ" b="1" dirty="0" smtClean="0"/>
              <a:t>الحرارة المكتسبة جراء </a:t>
            </a:r>
            <a:r>
              <a:rPr lang="ar-IQ" b="1" dirty="0"/>
              <a:t>عمل </a:t>
            </a:r>
            <a:r>
              <a:rPr lang="ar-IQ" b="1" dirty="0" smtClean="0"/>
              <a:t>مراوح اجهزة التبريد</a:t>
            </a:r>
            <a:endParaRPr lang="en-US" sz="1600" dirty="0"/>
          </a:p>
          <a:p>
            <a:pPr algn="r" rtl="1"/>
            <a:endParaRPr lang="en-US" sz="1600" dirty="0"/>
          </a:p>
        </p:txBody>
      </p:sp>
      <p:pic>
        <p:nvPicPr>
          <p:cNvPr id="3" name="Picture 2"/>
          <p:cNvPicPr>
            <a:picLocks noChangeAspect="1"/>
          </p:cNvPicPr>
          <p:nvPr/>
        </p:nvPicPr>
        <p:blipFill rotWithShape="1">
          <a:blip r:embed="rId2"/>
          <a:srcRect l="5548" t="4491" r="14937" b="9616"/>
          <a:stretch/>
        </p:blipFill>
        <p:spPr>
          <a:xfrm>
            <a:off x="4932040" y="768931"/>
            <a:ext cx="4094145" cy="2997884"/>
          </a:xfrm>
          <a:prstGeom prst="rect">
            <a:avLst/>
          </a:prstGeom>
        </p:spPr>
      </p:pic>
      <p:sp>
        <p:nvSpPr>
          <p:cNvPr id="4" name="Rectangle 3"/>
          <p:cNvSpPr/>
          <p:nvPr/>
        </p:nvSpPr>
        <p:spPr>
          <a:xfrm>
            <a:off x="224554" y="4293096"/>
            <a:ext cx="8643998" cy="1323439"/>
          </a:xfrm>
          <a:prstGeom prst="rect">
            <a:avLst/>
          </a:prstGeom>
        </p:spPr>
        <p:txBody>
          <a:bodyPr wrap="square">
            <a:spAutoFit/>
          </a:bodyPr>
          <a:lstStyle/>
          <a:p>
            <a:pPr algn="justLow" rtl="1"/>
            <a:r>
              <a:rPr lang="ar-IQ" sz="1600" dirty="0">
                <a:latin typeface="Times New Roman" panose="02020603050405020304" pitchFamily="18" charset="0"/>
              </a:rPr>
              <a:t>من الملائم ترتيب </a:t>
            </a:r>
            <a:r>
              <a:rPr lang="ar-IQ" sz="1600" dirty="0" smtClean="0">
                <a:latin typeface="Times New Roman" panose="02020603050405020304" pitchFamily="18" charset="0"/>
              </a:rPr>
              <a:t>مصادر الكسب الحراري </a:t>
            </a:r>
            <a:r>
              <a:rPr lang="ar-IQ" sz="1600" dirty="0">
                <a:latin typeface="Times New Roman" panose="02020603050405020304" pitchFamily="18" charset="0"/>
              </a:rPr>
              <a:t>إلى مجموعتين - </a:t>
            </a:r>
            <a:r>
              <a:rPr lang="ar-IQ" sz="1600" dirty="0" smtClean="0">
                <a:latin typeface="Times New Roman" panose="02020603050405020304" pitchFamily="18" charset="0"/>
              </a:rPr>
              <a:t>مصادر </a:t>
            </a:r>
            <a:r>
              <a:rPr lang="ar-IQ" sz="1600" dirty="0">
                <a:latin typeface="Times New Roman" panose="02020603050405020304" pitchFamily="18" charset="0"/>
              </a:rPr>
              <a:t>خارجية خارج الغرفة ، </a:t>
            </a:r>
            <a:r>
              <a:rPr lang="ar-IQ" sz="1600" dirty="0" smtClean="0">
                <a:latin typeface="Times New Roman" panose="02020603050405020304" pitchFamily="18" charset="0"/>
              </a:rPr>
              <a:t>و مصادر داخلية. </a:t>
            </a:r>
            <a:r>
              <a:rPr lang="ar-IQ" sz="1600" dirty="0">
                <a:latin typeface="Times New Roman" panose="02020603050405020304" pitchFamily="18" charset="0"/>
              </a:rPr>
              <a:t>من الوصف السابق ، يتضح أن العناصر من 1 إلى 3 هي مكاسب حرارية خارجية ، والبنود من 4 إلى 6 هي مكاسب حرارية داخلية. يمكن اعتبار التسلل فئة منفصلة. </a:t>
            </a:r>
            <a:r>
              <a:rPr lang="ar-IQ" sz="1600" dirty="0" smtClean="0">
                <a:latin typeface="Times New Roman" panose="02020603050405020304" pitchFamily="18" charset="0"/>
              </a:rPr>
              <a:t>في بعض الاحيان يتم ترتيب </a:t>
            </a:r>
            <a:r>
              <a:rPr lang="ar-IQ" sz="1600" dirty="0">
                <a:latin typeface="Times New Roman" panose="02020603050405020304" pitchFamily="18" charset="0"/>
              </a:rPr>
              <a:t>مكاسب الحرارة في مجموعة مختلفة من مجموعتين: مكاسب الحرارة </a:t>
            </a:r>
            <a:r>
              <a:rPr lang="ar-IQ" sz="1600" dirty="0" smtClean="0">
                <a:latin typeface="Times New Roman" panose="02020603050405020304" pitchFamily="18" charset="0"/>
              </a:rPr>
              <a:t>المحسوسة </a:t>
            </a:r>
            <a:r>
              <a:rPr lang="ar-IQ" sz="1600" dirty="0">
                <a:latin typeface="Times New Roman" panose="02020603050405020304" pitchFamily="18" charset="0"/>
              </a:rPr>
              <a:t>والكامنة. مكاسب الحرارة </a:t>
            </a:r>
            <a:r>
              <a:rPr lang="ar-IQ" sz="1600" dirty="0" smtClean="0">
                <a:latin typeface="Times New Roman" panose="02020603050405020304" pitchFamily="18" charset="0"/>
              </a:rPr>
              <a:t>المحسوسة </a:t>
            </a:r>
            <a:r>
              <a:rPr lang="ar-IQ" sz="1600" dirty="0">
                <a:latin typeface="Times New Roman" panose="02020603050405020304" pitchFamily="18" charset="0"/>
              </a:rPr>
              <a:t>تؤدي إلى زيادة درجة حرارة الهواء. ترجع مكاسب الحرارة الكامنة إلى إضافة بخار الماء ، وبالتالي زيادة الرطوبة.</a:t>
            </a:r>
            <a:endParaRPr lang="en-US" sz="1600" dirty="0"/>
          </a:p>
        </p:txBody>
      </p:sp>
      <p:sp>
        <p:nvSpPr>
          <p:cNvPr id="5" name="Rectangle 4"/>
          <p:cNvSpPr/>
          <p:nvPr/>
        </p:nvSpPr>
        <p:spPr>
          <a:xfrm>
            <a:off x="5364088" y="3577664"/>
            <a:ext cx="4572000" cy="615553"/>
          </a:xfrm>
          <a:prstGeom prst="rect">
            <a:avLst/>
          </a:prstGeom>
        </p:spPr>
        <p:txBody>
          <a:bodyPr>
            <a:spAutoFit/>
          </a:bodyPr>
          <a:lstStyle/>
          <a:p>
            <a:endParaRPr lang="en-US" sz="1600" b="1" dirty="0">
              <a:solidFill>
                <a:srgbClr val="000000"/>
              </a:solidFill>
              <a:latin typeface="Times New Roman" panose="02020603050405020304" pitchFamily="18" charset="0"/>
            </a:endParaRPr>
          </a:p>
          <a:p>
            <a:r>
              <a:rPr lang="pl-PL" b="1" dirty="0">
                <a:solidFill>
                  <a:srgbClr val="000000"/>
                </a:solidFill>
                <a:latin typeface="Times New Roman" panose="02020603050405020304" pitchFamily="18" charset="0"/>
              </a:rPr>
              <a:t>23 to 26 </a:t>
            </a:r>
            <a:r>
              <a:rPr lang="pl-PL" b="1" dirty="0" smtClean="0">
                <a:solidFill>
                  <a:srgbClr val="000000"/>
                </a:solidFill>
                <a:latin typeface="Times New Roman" panose="02020603050405020304" pitchFamily="18" charset="0"/>
              </a:rPr>
              <a:t>C</a:t>
            </a:r>
            <a:r>
              <a:rPr lang="en-US" sz="1050" b="1" dirty="0" smtClean="0">
                <a:solidFill>
                  <a:srgbClr val="000000"/>
                </a:solidFill>
                <a:latin typeface="Times New Roman" panose="02020603050405020304" pitchFamily="18" charset="0"/>
              </a:rPr>
              <a:t>         </a:t>
            </a:r>
            <a:r>
              <a:rPr lang="pl-PL" sz="1050" b="1" dirty="0" smtClean="0">
                <a:solidFill>
                  <a:srgbClr val="000000"/>
                </a:solidFill>
                <a:latin typeface="Times New Roman" panose="02020603050405020304" pitchFamily="18" charset="0"/>
              </a:rPr>
              <a:t> </a:t>
            </a:r>
            <a:r>
              <a:rPr lang="pl-PL" b="1" dirty="0">
                <a:solidFill>
                  <a:srgbClr val="000000"/>
                </a:solidFill>
                <a:latin typeface="Times New Roman" panose="02020603050405020304" pitchFamily="18" charset="0"/>
              </a:rPr>
              <a:t>DBT &amp; 50% RH </a:t>
            </a:r>
          </a:p>
        </p:txBody>
      </p:sp>
    </p:spTree>
    <p:extLst>
      <p:ext uri="{BB962C8B-B14F-4D97-AF65-F5344CB8AC3E}">
        <p14:creationId xmlns:p14="http://schemas.microsoft.com/office/powerpoint/2010/main" val="2723851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7207</TotalTime>
  <Words>3324</Words>
  <Application>Microsoft Office PowerPoint</Application>
  <PresentationFormat>On-screen Show (4:3)</PresentationFormat>
  <Paragraphs>225</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(AH) Manal Black</vt:lpstr>
      <vt:lpstr>AGA Granada غرناطة V2</vt:lpstr>
      <vt:lpstr>Arial</vt:lpstr>
      <vt:lpstr>Arial Black</vt:lpstr>
      <vt:lpstr>Calibri</vt:lpstr>
      <vt:lpstr>Cooper Black</vt:lpstr>
      <vt:lpstr>Hacen Extender X-Slant</vt:lpstr>
      <vt:lpstr>Times New Roman</vt:lpstr>
      <vt:lpstr>Office Theme</vt:lpstr>
      <vt:lpstr>HVAC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AutoCad 2021</dc:title>
  <dc:creator>wameedh</dc:creator>
  <cp:lastModifiedBy>wameedh</cp:lastModifiedBy>
  <cp:revision>497</cp:revision>
  <dcterms:created xsi:type="dcterms:W3CDTF">2021-10-20T16:32:18Z</dcterms:created>
  <dcterms:modified xsi:type="dcterms:W3CDTF">2022-04-09T09:12:44Z</dcterms:modified>
</cp:coreProperties>
</file>